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4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3" r:id="rId18"/>
    <p:sldId id="271" r:id="rId19"/>
    <p:sldId id="272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CC"/>
    <a:srgbClr val="FF66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7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22.11.2022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22.11.2022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22.11.2022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22.11.2022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22.11.2022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22.11.2022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22.11.2022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22.11.2022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png"/><Relationship Id="rId9" Type="http://schemas.openxmlformats.org/officeDocument/2006/relationships/image" Target="../media/image5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10" Type="http://schemas.openxmlformats.org/officeDocument/2006/relationships/image" Target="../media/image79.jpeg"/><Relationship Id="rId4" Type="http://schemas.openxmlformats.org/officeDocument/2006/relationships/image" Target="../media/image73.png"/><Relationship Id="rId9" Type="http://schemas.openxmlformats.org/officeDocument/2006/relationships/image" Target="../media/image7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openxmlformats.org/officeDocument/2006/relationships/image" Target="../media/image89.jpeg"/><Relationship Id="rId5" Type="http://schemas.openxmlformats.org/officeDocument/2006/relationships/image" Target="../media/image83.jpeg"/><Relationship Id="rId10" Type="http://schemas.openxmlformats.org/officeDocument/2006/relationships/image" Target="../media/image88.jpeg"/><Relationship Id="rId4" Type="http://schemas.openxmlformats.org/officeDocument/2006/relationships/image" Target="../media/image82.jpeg"/><Relationship Id="rId9" Type="http://schemas.openxmlformats.org/officeDocument/2006/relationships/image" Target="../media/image8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1.jpeg"/><Relationship Id="rId7" Type="http://schemas.openxmlformats.org/officeDocument/2006/relationships/image" Target="../media/image95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106.jpeg"/><Relationship Id="rId7" Type="http://schemas.openxmlformats.org/officeDocument/2006/relationships/image" Target="../media/image110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омашний\Desktop\10х15\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29322" y="2500306"/>
            <a:ext cx="2786082" cy="414902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142976" y="214290"/>
            <a:ext cx="731540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500" b="1" u="sng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Презентация результатов </a:t>
            </a:r>
            <a:br>
              <a:rPr lang="ru-RU" sz="2500" b="1" u="sng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sz="2500" b="1" u="sng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профессиональной педагогической деятельности</a:t>
            </a:r>
            <a:endParaRPr lang="ru-RU" sz="2500" dirty="0"/>
          </a:p>
        </p:txBody>
      </p:sp>
      <p:sp>
        <p:nvSpPr>
          <p:cNvPr id="7" name="TextBox 6"/>
          <p:cNvSpPr txBox="1"/>
          <p:nvPr/>
        </p:nvSpPr>
        <p:spPr>
          <a:xfrm>
            <a:off x="60044" y="1142984"/>
            <a:ext cx="913359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воспитателя </a:t>
            </a:r>
            <a:br>
              <a:rPr lang="ru-RU" sz="20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МБДОУ «</a:t>
            </a:r>
            <a:r>
              <a:rPr lang="ru-RU" sz="2000" dirty="0" err="1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Бархатовский</a:t>
            </a:r>
            <a:r>
              <a:rPr lang="ru-RU" sz="20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детский сад </a:t>
            </a:r>
            <a:r>
              <a:rPr lang="ru-RU" sz="2000" dirty="0" err="1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общеразвивающего</a:t>
            </a:r>
            <a:r>
              <a:rPr lang="ru-RU" sz="20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вида 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 приоритетным осуществлением деятельности по физическому развитию детей»</a:t>
            </a:r>
            <a:br>
              <a:rPr lang="ru-RU" sz="20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sz="2000" b="1" dirty="0" err="1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Чеусовой</a:t>
            </a:r>
            <a:r>
              <a:rPr lang="ru-RU" sz="2000" b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Ирины Владимировны</a:t>
            </a:r>
            <a:endParaRPr lang="ru-RU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85720" y="3357562"/>
            <a:ext cx="534466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Должность: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</a:p>
          <a:p>
            <a:pPr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Образование: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высшее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ФГБОУВО КГПУ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им. В.П. Астафьева, бакалавр,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психолого-педагогическое образование, 2019г.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Стаж педагогической деятельности: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лет</a:t>
            </a:r>
          </a:p>
          <a:p>
            <a:pPr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Квалификационная категория: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первая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3" name="Picture 7" descr="C:\Users\Домашний\Desktop\фото аттестайия\_YsOGVpYsOo.jpg"/>
          <p:cNvPicPr>
            <a:picLocks noChangeAspect="1" noChangeArrowheads="1"/>
          </p:cNvPicPr>
          <p:nvPr/>
        </p:nvPicPr>
        <p:blipFill>
          <a:blip r:embed="rId2" cstate="print"/>
          <a:srcRect t="11907" r="64451"/>
          <a:stretch>
            <a:fillRect/>
          </a:stretch>
        </p:blipFill>
        <p:spPr bwMode="auto">
          <a:xfrm rot="20868385">
            <a:off x="5626495" y="1305229"/>
            <a:ext cx="1071570" cy="198210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14282" y="71414"/>
            <a:ext cx="634372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500" b="1" u="sng" dirty="0" smtClean="0">
                <a:latin typeface="Times New Roman" pitchFamily="18" charset="0"/>
                <a:cs typeface="Times New Roman" pitchFamily="18" charset="0"/>
              </a:rPr>
              <a:t>Решение задач познавательного развития:</a:t>
            </a:r>
            <a:endParaRPr lang="ru-RU" sz="25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5895" y="681385"/>
            <a:ext cx="63107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Экспериментально-исследовательская деятельность</a:t>
            </a:r>
          </a:p>
        </p:txBody>
      </p:sp>
      <p:pic>
        <p:nvPicPr>
          <p:cNvPr id="9" name="Picture 3" descr="C:\Users\Домашний\Desktop\Аттестация\ПРС\IMG_20221103_1423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59355">
            <a:off x="1065600" y="3976250"/>
            <a:ext cx="3124044" cy="2343033"/>
          </a:xfrm>
          <a:prstGeom prst="rect">
            <a:avLst/>
          </a:prstGeom>
          <a:noFill/>
        </p:spPr>
      </p:pic>
      <p:pic>
        <p:nvPicPr>
          <p:cNvPr id="9219" name="Picture 3" descr="C:\Users\Домашний\Desktop\эксперим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13070" y="6057130"/>
            <a:ext cx="2116120" cy="800870"/>
          </a:xfrm>
          <a:prstGeom prst="rect">
            <a:avLst/>
          </a:prstGeom>
          <a:noFill/>
        </p:spPr>
      </p:pic>
      <p:pic>
        <p:nvPicPr>
          <p:cNvPr id="9220" name="Picture 4" descr="C:\Users\Домашний\Desktop\фото аттестайия\_fnN4n6_b7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855325">
            <a:off x="3310736" y="1586288"/>
            <a:ext cx="1535682" cy="2047576"/>
          </a:xfrm>
          <a:prstGeom prst="rect">
            <a:avLst/>
          </a:prstGeom>
          <a:noFill/>
        </p:spPr>
      </p:pic>
      <p:pic>
        <p:nvPicPr>
          <p:cNvPr id="9221" name="Picture 5" descr="C:\Users\Домашний\Desktop\фото аттестайия\Jfbj82AJPZM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898009">
            <a:off x="1863045" y="1490292"/>
            <a:ext cx="1519221" cy="2025628"/>
          </a:xfrm>
          <a:prstGeom prst="rect">
            <a:avLst/>
          </a:prstGeom>
          <a:noFill/>
        </p:spPr>
      </p:pic>
      <p:grpSp>
        <p:nvGrpSpPr>
          <p:cNvPr id="16" name="Группа 15"/>
          <p:cNvGrpSpPr/>
          <p:nvPr/>
        </p:nvGrpSpPr>
        <p:grpSpPr>
          <a:xfrm>
            <a:off x="0" y="1500174"/>
            <a:ext cx="2055050" cy="714380"/>
            <a:chOff x="652992" y="2725637"/>
            <a:chExt cx="2105174" cy="928694"/>
          </a:xfrm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692314" y="2725637"/>
              <a:ext cx="2009696" cy="928694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52992" y="2811225"/>
              <a:ext cx="2105174" cy="7602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600" b="1" dirty="0" smtClean="0">
                  <a:latin typeface="Times New Roman" pitchFamily="18" charset="0"/>
                  <a:cs typeface="Times New Roman" pitchFamily="18" charset="0"/>
                </a:rPr>
                <a:t>«Сортируем мусор –</a:t>
              </a:r>
            </a:p>
            <a:p>
              <a:pPr algn="ctr"/>
              <a:r>
                <a:rPr lang="ru-RU" sz="1600" b="1" dirty="0" smtClean="0">
                  <a:latin typeface="Times New Roman" pitchFamily="18" charset="0"/>
                  <a:cs typeface="Times New Roman" pitchFamily="18" charset="0"/>
                </a:rPr>
                <a:t>бережем природу»</a:t>
              </a: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0" y="3500438"/>
            <a:ext cx="2591286" cy="714380"/>
            <a:chOff x="596562" y="2725637"/>
            <a:chExt cx="2654490" cy="928694"/>
          </a:xfrm>
        </p:grpSpPr>
        <p:sp>
          <p:nvSpPr>
            <p:cNvPr id="20" name="Скругленный прямоугольник 19"/>
            <p:cNvSpPr/>
            <p:nvPr/>
          </p:nvSpPr>
          <p:spPr>
            <a:xfrm>
              <a:off x="692314" y="2725637"/>
              <a:ext cx="2448780" cy="928694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96562" y="2811225"/>
              <a:ext cx="2654490" cy="7602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600" b="1" dirty="0" smtClean="0">
                  <a:latin typeface="Times New Roman" pitchFamily="18" charset="0"/>
                  <a:cs typeface="Times New Roman" pitchFamily="18" charset="0"/>
                </a:rPr>
                <a:t>Предметно развивающая </a:t>
              </a:r>
            </a:p>
            <a:p>
              <a:pPr algn="ctr"/>
              <a:r>
                <a:rPr lang="ru-RU" sz="1600" b="1" dirty="0" smtClean="0">
                  <a:latin typeface="Times New Roman" pitchFamily="18" charset="0"/>
                  <a:cs typeface="Times New Roman" pitchFamily="18" charset="0"/>
                </a:rPr>
                <a:t>среда</a:t>
              </a:r>
            </a:p>
          </p:txBody>
        </p:sp>
      </p:grpSp>
      <p:pic>
        <p:nvPicPr>
          <p:cNvPr id="22" name="Picture 2" descr="C:\Users\Домашний\Desktop\фото аттестайия\efGNtoym7HE.jpg"/>
          <p:cNvPicPr>
            <a:picLocks noChangeAspect="1" noChangeArrowheads="1"/>
          </p:cNvPicPr>
          <p:nvPr/>
        </p:nvPicPr>
        <p:blipFill>
          <a:blip r:embed="rId7" cstate="print"/>
          <a:srcRect b="50658"/>
          <a:stretch>
            <a:fillRect/>
          </a:stretch>
        </p:blipFill>
        <p:spPr bwMode="auto">
          <a:xfrm>
            <a:off x="4643438" y="3500438"/>
            <a:ext cx="3040401" cy="2000264"/>
          </a:xfrm>
          <a:prstGeom prst="rect">
            <a:avLst/>
          </a:prstGeom>
          <a:noFill/>
        </p:spPr>
      </p:pic>
      <p:pic>
        <p:nvPicPr>
          <p:cNvPr id="9218" name="Picture 2" descr="C:\Users\Домашний\Desktop\фото аттестайия\efGNtoym7HE.jpg"/>
          <p:cNvPicPr>
            <a:picLocks noChangeAspect="1" noChangeArrowheads="1"/>
          </p:cNvPicPr>
          <p:nvPr/>
        </p:nvPicPr>
        <p:blipFill>
          <a:blip r:embed="rId8" cstate="print"/>
          <a:srcRect t="49342"/>
          <a:stretch>
            <a:fillRect/>
          </a:stretch>
        </p:blipFill>
        <p:spPr bwMode="auto">
          <a:xfrm>
            <a:off x="6000760" y="4810111"/>
            <a:ext cx="3031940" cy="2047889"/>
          </a:xfrm>
          <a:prstGeom prst="rect">
            <a:avLst/>
          </a:prstGeom>
          <a:noFill/>
        </p:spPr>
      </p:pic>
      <p:grpSp>
        <p:nvGrpSpPr>
          <p:cNvPr id="11" name="Группа 10"/>
          <p:cNvGrpSpPr/>
          <p:nvPr/>
        </p:nvGrpSpPr>
        <p:grpSpPr>
          <a:xfrm>
            <a:off x="6000760" y="3214686"/>
            <a:ext cx="2857963" cy="714380"/>
            <a:chOff x="652992" y="2725637"/>
            <a:chExt cx="2927671" cy="928694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692314" y="2725637"/>
              <a:ext cx="2814714" cy="928694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52992" y="2811225"/>
              <a:ext cx="2927671" cy="7602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600" b="1" dirty="0" smtClean="0">
                  <a:latin typeface="Times New Roman" pitchFamily="18" charset="0"/>
                  <a:cs typeface="Times New Roman" pitchFamily="18" charset="0"/>
                </a:rPr>
                <a:t>«Путешествие в мир опытов</a:t>
              </a:r>
            </a:p>
            <a:p>
              <a:pPr algn="ctr"/>
              <a:r>
                <a:rPr lang="ru-RU" sz="1600" b="1" dirty="0" smtClean="0">
                  <a:latin typeface="Times New Roman" pitchFamily="18" charset="0"/>
                  <a:cs typeface="Times New Roman" pitchFamily="18" charset="0"/>
                </a:rPr>
                <a:t> и экспериментов»</a:t>
              </a:r>
            </a:p>
          </p:txBody>
        </p:sp>
      </p:grpSp>
      <p:pic>
        <p:nvPicPr>
          <p:cNvPr id="9222" name="Picture 6" descr="C:\Users\Домашний\Desktop\фото аттестайия\jb2Ik2mmrSs.jpg"/>
          <p:cNvPicPr>
            <a:picLocks noChangeAspect="1" noChangeArrowheads="1"/>
          </p:cNvPicPr>
          <p:nvPr/>
        </p:nvPicPr>
        <p:blipFill>
          <a:blip r:embed="rId9" cstate="print"/>
          <a:srcRect t="59532"/>
          <a:stretch>
            <a:fillRect/>
          </a:stretch>
        </p:blipFill>
        <p:spPr bwMode="auto">
          <a:xfrm rot="239086">
            <a:off x="6772228" y="1283772"/>
            <a:ext cx="2055573" cy="1714512"/>
          </a:xfrm>
          <a:prstGeom prst="rect">
            <a:avLst/>
          </a:prstGeom>
          <a:noFill/>
        </p:spPr>
      </p:pic>
      <p:grpSp>
        <p:nvGrpSpPr>
          <p:cNvPr id="25" name="Группа 24"/>
          <p:cNvGrpSpPr/>
          <p:nvPr/>
        </p:nvGrpSpPr>
        <p:grpSpPr>
          <a:xfrm>
            <a:off x="6572264" y="142851"/>
            <a:ext cx="2571736" cy="1000132"/>
            <a:chOff x="652992" y="2725637"/>
            <a:chExt cx="2634463" cy="1300172"/>
          </a:xfrm>
        </p:grpSpPr>
        <p:sp>
          <p:nvSpPr>
            <p:cNvPr id="26" name="Скругленный прямоугольник 25"/>
            <p:cNvSpPr/>
            <p:nvPr/>
          </p:nvSpPr>
          <p:spPr>
            <a:xfrm>
              <a:off x="692314" y="2725637"/>
              <a:ext cx="2595141" cy="130017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52992" y="2811225"/>
              <a:ext cx="189236" cy="4401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ru-RU" sz="1600" b="1" dirty="0" smtClean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6572264" y="214290"/>
            <a:ext cx="256704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Всероссийский 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эколого-благотворительный 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проект «Добрые крышечки»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4282" y="324195"/>
            <a:ext cx="74604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Формирование элементарный математических представлений</a:t>
            </a:r>
          </a:p>
        </p:txBody>
      </p:sp>
      <p:pic>
        <p:nvPicPr>
          <p:cNvPr id="7" name="Picture 2" descr="C:\Users\Домашний\Desktop\Аттестация\ПРС\IMG_20221103_1420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2" y="2043578"/>
            <a:ext cx="4800000" cy="3600000"/>
          </a:xfrm>
          <a:prstGeom prst="rect">
            <a:avLst/>
          </a:prstGeom>
          <a:noFill/>
        </p:spPr>
      </p:pic>
      <p:pic>
        <p:nvPicPr>
          <p:cNvPr id="10242" name="Picture 2" descr="C:\Users\Домашний\Desktop\интел.PNG"/>
          <p:cNvPicPr>
            <a:picLocks noChangeAspect="1" noChangeArrowheads="1"/>
          </p:cNvPicPr>
          <p:nvPr/>
        </p:nvPicPr>
        <p:blipFill>
          <a:blip r:embed="rId3"/>
          <a:srcRect b="10449"/>
          <a:stretch>
            <a:fillRect/>
          </a:stretch>
        </p:blipFill>
        <p:spPr bwMode="auto">
          <a:xfrm>
            <a:off x="5214942" y="5715016"/>
            <a:ext cx="2800350" cy="1142984"/>
          </a:xfrm>
          <a:prstGeom prst="rect">
            <a:avLst/>
          </a:prstGeom>
          <a:noFill/>
        </p:spPr>
      </p:pic>
      <p:grpSp>
        <p:nvGrpSpPr>
          <p:cNvPr id="9" name="Группа 8"/>
          <p:cNvGrpSpPr/>
          <p:nvPr/>
        </p:nvGrpSpPr>
        <p:grpSpPr>
          <a:xfrm>
            <a:off x="5715008" y="1071546"/>
            <a:ext cx="2855462" cy="714380"/>
            <a:chOff x="652992" y="2725637"/>
            <a:chExt cx="2925110" cy="928694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692314" y="2725637"/>
              <a:ext cx="2814714" cy="928694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52992" y="2811225"/>
              <a:ext cx="2925110" cy="8402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b="1" dirty="0" smtClean="0">
                  <a:latin typeface="Times New Roman" pitchFamily="18" charset="0"/>
                  <a:cs typeface="Times New Roman" pitchFamily="18" charset="0"/>
                </a:rPr>
                <a:t>Предметно-развивающая</a:t>
              </a:r>
            </a:p>
            <a:p>
              <a:pPr algn="ctr"/>
              <a:r>
                <a:rPr lang="ru-RU" b="1" dirty="0" smtClean="0">
                  <a:latin typeface="Times New Roman" pitchFamily="18" charset="0"/>
                  <a:cs typeface="Times New Roman" pitchFamily="18" charset="0"/>
                </a:rPr>
                <a:t> среда</a:t>
              </a:r>
            </a:p>
          </p:txBody>
        </p:sp>
      </p:grpSp>
      <p:pic>
        <p:nvPicPr>
          <p:cNvPr id="10243" name="Picture 3" descr="C:\Users\Домашний\Desktop\программы\diploma-1669345_page-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5852" y="4929198"/>
            <a:ext cx="2726263" cy="1928826"/>
          </a:xfrm>
          <a:prstGeom prst="rect">
            <a:avLst/>
          </a:prstGeom>
          <a:noFill/>
        </p:spPr>
      </p:pic>
      <p:pic>
        <p:nvPicPr>
          <p:cNvPr id="10244" name="Picture 4" descr="C:\Users\Домашний\Desktop\фото аттестайия\diploma-1461697-2\diploma-1461697 (2)_page-0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3429000"/>
            <a:ext cx="2544176" cy="1800000"/>
          </a:xfrm>
          <a:prstGeom prst="rect">
            <a:avLst/>
          </a:prstGeom>
          <a:noFill/>
        </p:spPr>
      </p:pic>
      <p:pic>
        <p:nvPicPr>
          <p:cNvPr id="10245" name="Picture 5" descr="C:\Users\Домашний\Desktop\фото аттестайия\diploma-1669254\diploma-1669254_page-00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71604" y="2271942"/>
            <a:ext cx="2544177" cy="1800000"/>
          </a:xfrm>
          <a:prstGeom prst="rect">
            <a:avLst/>
          </a:prstGeom>
          <a:noFill/>
        </p:spPr>
      </p:pic>
      <p:pic>
        <p:nvPicPr>
          <p:cNvPr id="10246" name="Picture 6" descr="C:\Users\Домашний\Desktop\фото аттестайия\diploma-1461698\diploma-1461698_page-00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1071546"/>
            <a:ext cx="2544176" cy="1800000"/>
          </a:xfrm>
          <a:prstGeom prst="rect">
            <a:avLst/>
          </a:prstGeom>
          <a:noFill/>
        </p:spPr>
      </p:pic>
      <p:grpSp>
        <p:nvGrpSpPr>
          <p:cNvPr id="16" name="Группа 15"/>
          <p:cNvGrpSpPr/>
          <p:nvPr/>
        </p:nvGrpSpPr>
        <p:grpSpPr>
          <a:xfrm>
            <a:off x="2786050" y="1071546"/>
            <a:ext cx="2788777" cy="714380"/>
            <a:chOff x="652992" y="2725637"/>
            <a:chExt cx="2856799" cy="928694"/>
          </a:xfrm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692314" y="2725637"/>
              <a:ext cx="2814714" cy="928694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52992" y="2811225"/>
              <a:ext cx="2856799" cy="8402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b="1" dirty="0" smtClean="0">
                  <a:latin typeface="Times New Roman" pitchFamily="18" charset="0"/>
                  <a:cs typeface="Times New Roman" pitchFamily="18" charset="0"/>
                </a:rPr>
                <a:t>Олимпиада </a:t>
              </a:r>
            </a:p>
            <a:p>
              <a:pPr algn="ctr"/>
              <a:r>
                <a:rPr lang="ru-RU" b="1" dirty="0" smtClean="0">
                  <a:latin typeface="Times New Roman" pitchFamily="18" charset="0"/>
                  <a:cs typeface="Times New Roman" pitchFamily="18" charset="0"/>
                </a:rPr>
                <a:t>«Юные интеллектуалы»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3" name="Picture 9" descr="C:\Users\Домашний\Desktop\программы\леонтьева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930183">
            <a:off x="2901468" y="1384263"/>
            <a:ext cx="2034654" cy="286701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14282" y="214290"/>
            <a:ext cx="41034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Основы финансовой грамотности</a:t>
            </a:r>
          </a:p>
        </p:txBody>
      </p:sp>
      <p:pic>
        <p:nvPicPr>
          <p:cNvPr id="11266" name="Picture 2" descr="C:\Users\Домашний\Desktop\фото аттестайия\IMG_20211015_0911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844669">
            <a:off x="2620464" y="4349026"/>
            <a:ext cx="2511088" cy="1885488"/>
          </a:xfrm>
          <a:prstGeom prst="rect">
            <a:avLst/>
          </a:prstGeom>
          <a:noFill/>
        </p:spPr>
      </p:pic>
      <p:pic>
        <p:nvPicPr>
          <p:cNvPr id="11267" name="Picture 3" descr="C:\Users\Домашний\Desktop\фото аттестайия\IMG_20211015_0921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63292">
            <a:off x="171767" y="4317385"/>
            <a:ext cx="2511088" cy="1885488"/>
          </a:xfrm>
          <a:prstGeom prst="rect">
            <a:avLst/>
          </a:prstGeom>
          <a:noFill/>
        </p:spPr>
      </p:pic>
      <p:grpSp>
        <p:nvGrpSpPr>
          <p:cNvPr id="9" name="Группа 8"/>
          <p:cNvGrpSpPr/>
          <p:nvPr/>
        </p:nvGrpSpPr>
        <p:grpSpPr>
          <a:xfrm>
            <a:off x="1417711" y="6000768"/>
            <a:ext cx="2387898" cy="714380"/>
            <a:chOff x="641706" y="2725637"/>
            <a:chExt cx="2446141" cy="928694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692314" y="2725637"/>
              <a:ext cx="2302452" cy="928694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41706" y="2825547"/>
              <a:ext cx="2446141" cy="7602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600" b="1" dirty="0" smtClean="0">
                  <a:latin typeface="Times New Roman" pitchFamily="18" charset="0"/>
                  <a:cs typeface="Times New Roman" pitchFamily="18" charset="0"/>
                </a:rPr>
                <a:t>Сюжетно-ролевая игра </a:t>
              </a:r>
            </a:p>
            <a:p>
              <a:pPr algn="ctr"/>
              <a:r>
                <a:rPr lang="ru-RU" sz="1600" b="1" dirty="0" smtClean="0">
                  <a:latin typeface="Times New Roman" pitchFamily="18" charset="0"/>
                  <a:cs typeface="Times New Roman" pitchFamily="18" charset="0"/>
                </a:rPr>
                <a:t>«Магазин»</a:t>
              </a:r>
            </a:p>
          </p:txBody>
        </p:sp>
      </p:grpSp>
      <p:pic>
        <p:nvPicPr>
          <p:cNvPr id="11268" name="Picture 4" descr="C:\Users\Домашний\Desktop\фото аттестайия\IMG-1b0f8b12328cbe02e68fff1a63b13e91-V.jpg"/>
          <p:cNvPicPr>
            <a:picLocks noChangeAspect="1" noChangeArrowheads="1"/>
          </p:cNvPicPr>
          <p:nvPr/>
        </p:nvPicPr>
        <p:blipFill>
          <a:blip r:embed="rId5" cstate="print"/>
          <a:srcRect l="4481" t="21828" r="5890"/>
          <a:stretch>
            <a:fillRect/>
          </a:stretch>
        </p:blipFill>
        <p:spPr bwMode="auto">
          <a:xfrm>
            <a:off x="5643570" y="4572008"/>
            <a:ext cx="3071834" cy="2016830"/>
          </a:xfrm>
          <a:prstGeom prst="rect">
            <a:avLst/>
          </a:prstGeom>
          <a:noFill/>
        </p:spPr>
      </p:pic>
      <p:pic>
        <p:nvPicPr>
          <p:cNvPr id="11270" name="Picture 6" descr="C:\Users\Домашний\Desktop\фото аттестайия\IMG_20221024_163313.jpg"/>
          <p:cNvPicPr>
            <a:picLocks noChangeAspect="1" noChangeArrowheads="1"/>
          </p:cNvPicPr>
          <p:nvPr/>
        </p:nvPicPr>
        <p:blipFill>
          <a:blip r:embed="rId6" cstate="print"/>
          <a:srcRect l="4081" t="4573" b="7397"/>
          <a:stretch>
            <a:fillRect/>
          </a:stretch>
        </p:blipFill>
        <p:spPr bwMode="auto">
          <a:xfrm rot="15578158">
            <a:off x="-54800" y="1508008"/>
            <a:ext cx="2764048" cy="1902545"/>
          </a:xfrm>
          <a:prstGeom prst="rect">
            <a:avLst/>
          </a:prstGeom>
          <a:noFill/>
        </p:spPr>
      </p:pic>
      <p:grpSp>
        <p:nvGrpSpPr>
          <p:cNvPr id="18" name="Группа 17"/>
          <p:cNvGrpSpPr/>
          <p:nvPr/>
        </p:nvGrpSpPr>
        <p:grpSpPr>
          <a:xfrm>
            <a:off x="49403" y="3429000"/>
            <a:ext cx="2247630" cy="714380"/>
            <a:chOff x="692314" y="2725637"/>
            <a:chExt cx="2302452" cy="928694"/>
          </a:xfrm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692314" y="2725637"/>
              <a:ext cx="2302452" cy="928694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34395" y="2818506"/>
              <a:ext cx="1879944" cy="7602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600" b="1" dirty="0" smtClean="0">
                  <a:latin typeface="Times New Roman" pitchFamily="18" charset="0"/>
                  <a:cs typeface="Times New Roman" pitchFamily="18" charset="0"/>
                </a:rPr>
                <a:t>Краевой конкурс </a:t>
              </a:r>
            </a:p>
            <a:p>
              <a:pPr algn="ctr"/>
              <a:r>
                <a:rPr lang="ru-RU" sz="1600" b="1" dirty="0" smtClean="0">
                  <a:latin typeface="Times New Roman" pitchFamily="18" charset="0"/>
                  <a:cs typeface="Times New Roman" pitchFamily="18" charset="0"/>
                </a:rPr>
                <a:t>«ФИНПЛАКАТ»</a:t>
              </a: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6690316" y="71414"/>
            <a:ext cx="2453684" cy="830997"/>
            <a:chOff x="619134" y="2666932"/>
            <a:chExt cx="2513531" cy="1080296"/>
          </a:xfrm>
        </p:grpSpPr>
        <p:sp>
          <p:nvSpPr>
            <p:cNvPr id="22" name="Скругленный прямоугольник 21"/>
            <p:cNvSpPr/>
            <p:nvPr/>
          </p:nvSpPr>
          <p:spPr>
            <a:xfrm>
              <a:off x="692314" y="2725637"/>
              <a:ext cx="2302452" cy="928694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19134" y="2666932"/>
              <a:ext cx="2513531" cy="10802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600" b="1" dirty="0" smtClean="0">
                  <a:latin typeface="Times New Roman" pitchFamily="18" charset="0"/>
                  <a:cs typeface="Times New Roman" pitchFamily="18" charset="0"/>
                </a:rPr>
                <a:t>Краевой семейный </a:t>
              </a:r>
            </a:p>
            <a:p>
              <a:pPr algn="ctr"/>
              <a:r>
                <a:rPr lang="ru-RU" sz="1600" b="1" dirty="0" smtClean="0">
                  <a:latin typeface="Times New Roman" pitchFamily="18" charset="0"/>
                  <a:cs typeface="Times New Roman" pitchFamily="18" charset="0"/>
                </a:rPr>
                <a:t>финансовый фестиваль </a:t>
              </a:r>
            </a:p>
            <a:p>
              <a:pPr algn="ctr"/>
              <a:r>
                <a:rPr lang="ru-RU" sz="1600" b="1" dirty="0" smtClean="0">
                  <a:latin typeface="Times New Roman" pitchFamily="18" charset="0"/>
                  <a:cs typeface="Times New Roman" pitchFamily="18" charset="0"/>
                </a:rPr>
                <a:t>«О личных финансах»</a:t>
              </a: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3643306" y="576817"/>
            <a:ext cx="2286395" cy="830997"/>
            <a:chOff x="692314" y="2630998"/>
            <a:chExt cx="2342163" cy="1080296"/>
          </a:xfrm>
        </p:grpSpPr>
        <p:sp>
          <p:nvSpPr>
            <p:cNvPr id="25" name="Скругленный прямоугольник 24"/>
            <p:cNvSpPr/>
            <p:nvPr/>
          </p:nvSpPr>
          <p:spPr>
            <a:xfrm>
              <a:off x="692314" y="2725637"/>
              <a:ext cx="2302452" cy="928694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92314" y="2630998"/>
              <a:ext cx="2342163" cy="10802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600" b="1" dirty="0" smtClean="0">
                  <a:latin typeface="Times New Roman" pitchFamily="18" charset="0"/>
                  <a:cs typeface="Times New Roman" pitchFamily="18" charset="0"/>
                </a:rPr>
                <a:t>Краевой конкурс </a:t>
              </a:r>
            </a:p>
            <a:p>
              <a:pPr algn="ctr"/>
              <a:r>
                <a:rPr lang="ru-RU" sz="1600" b="1" dirty="0" smtClean="0">
                  <a:latin typeface="Times New Roman" pitchFamily="18" charset="0"/>
                  <a:cs typeface="Times New Roman" pitchFamily="18" charset="0"/>
                </a:rPr>
                <a:t>«Финансовые истории</a:t>
              </a:r>
            </a:p>
            <a:p>
              <a:pPr algn="ctr"/>
              <a:r>
                <a:rPr lang="ru-RU" sz="1600" b="1" dirty="0" smtClean="0">
                  <a:latin typeface="Times New Roman" pitchFamily="18" charset="0"/>
                  <a:cs typeface="Times New Roman" pitchFamily="18" charset="0"/>
                </a:rPr>
                <a:t> моей семьи»</a:t>
              </a:r>
            </a:p>
          </p:txBody>
        </p:sp>
      </p:grpSp>
      <p:pic>
        <p:nvPicPr>
          <p:cNvPr id="11271" name="Picture 7" descr="C:\Users\Домашний\Desktop\программы\Чеусова Ирина Владимировна_page-00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463025">
            <a:off x="7279324" y="961689"/>
            <a:ext cx="1713515" cy="2366968"/>
          </a:xfrm>
          <a:prstGeom prst="rect">
            <a:avLst/>
          </a:prstGeom>
          <a:noFill/>
        </p:spPr>
      </p:pic>
      <p:pic>
        <p:nvPicPr>
          <p:cNvPr id="11272" name="Picture 8" descr="C:\Users\Домашний\Desktop\программы\Шипагина Анна, Шипагина Софья, Шипагина Ульяна, Шипагина Алена Ивано.._page-000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52715">
            <a:off x="4910252" y="1399233"/>
            <a:ext cx="1938632" cy="2740628"/>
          </a:xfrm>
          <a:prstGeom prst="rect">
            <a:avLst/>
          </a:prstGeom>
          <a:noFill/>
        </p:spPr>
      </p:pic>
      <p:grpSp>
        <p:nvGrpSpPr>
          <p:cNvPr id="14" name="Группа 13"/>
          <p:cNvGrpSpPr/>
          <p:nvPr/>
        </p:nvGrpSpPr>
        <p:grpSpPr>
          <a:xfrm>
            <a:off x="5286380" y="3929066"/>
            <a:ext cx="3677995" cy="714380"/>
            <a:chOff x="-16918" y="3004245"/>
            <a:chExt cx="3767705" cy="928694"/>
          </a:xfrm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56262" y="3004245"/>
              <a:ext cx="3681595" cy="928694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-16918" y="3054148"/>
              <a:ext cx="3767705" cy="7602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600" b="1" dirty="0" err="1" smtClean="0">
                  <a:latin typeface="Times New Roman" pitchFamily="18" charset="0"/>
                  <a:cs typeface="Times New Roman" pitchFamily="18" charset="0"/>
                </a:rPr>
                <a:t>Квест-игра</a:t>
              </a:r>
              <a:r>
                <a:rPr lang="ru-RU" sz="1600" b="1" dirty="0" smtClean="0">
                  <a:latin typeface="Times New Roman" pitchFamily="18" charset="0"/>
                  <a:cs typeface="Times New Roman" pitchFamily="18" charset="0"/>
                </a:rPr>
                <a:t> «Финансовый </a:t>
              </a:r>
            </a:p>
            <a:p>
              <a:pPr algn="ctr"/>
              <a:r>
                <a:rPr lang="ru-RU" sz="1600" b="1" dirty="0" err="1" smtClean="0">
                  <a:latin typeface="Times New Roman" pitchFamily="18" charset="0"/>
                  <a:cs typeface="Times New Roman" pitchFamily="18" charset="0"/>
                </a:rPr>
                <a:t>форт-боярд</a:t>
              </a:r>
              <a:r>
                <a:rPr lang="ru-RU" sz="1600" b="1" dirty="0" smtClean="0">
                  <a:latin typeface="Times New Roman" pitchFamily="18" charset="0"/>
                  <a:cs typeface="Times New Roman" pitchFamily="18" charset="0"/>
                </a:rPr>
                <a:t>: Навстречу сокровищам»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5" descr="C:\Users\Домашний\Desktop\фото аттестайия\9D91IAb0k-A (1).jpg"/>
          <p:cNvPicPr>
            <a:picLocks noChangeAspect="1" noChangeArrowheads="1"/>
          </p:cNvPicPr>
          <p:nvPr/>
        </p:nvPicPr>
        <p:blipFill>
          <a:blip r:embed="rId2" cstate="print"/>
          <a:srcRect l="18383" t="14957" r="18106"/>
          <a:stretch>
            <a:fillRect/>
          </a:stretch>
        </p:blipFill>
        <p:spPr bwMode="auto">
          <a:xfrm>
            <a:off x="5286380" y="4143380"/>
            <a:ext cx="3675257" cy="221457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42844" y="214290"/>
            <a:ext cx="4909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Развитие технического творчества детей</a:t>
            </a:r>
          </a:p>
        </p:txBody>
      </p:sp>
      <p:pic>
        <p:nvPicPr>
          <p:cNvPr id="12290" name="Picture 2" descr="C:\Users\Домашний\Desktop\фото аттестайия\fQJdtyrwlQw.jpg"/>
          <p:cNvPicPr>
            <a:picLocks noChangeAspect="1" noChangeArrowheads="1"/>
          </p:cNvPicPr>
          <p:nvPr/>
        </p:nvPicPr>
        <p:blipFill>
          <a:blip r:embed="rId3" cstate="print"/>
          <a:srcRect l="6525"/>
          <a:stretch>
            <a:fillRect/>
          </a:stretch>
        </p:blipFill>
        <p:spPr bwMode="auto">
          <a:xfrm>
            <a:off x="5143504" y="1857364"/>
            <a:ext cx="3858193" cy="1857388"/>
          </a:xfrm>
          <a:prstGeom prst="rect">
            <a:avLst/>
          </a:prstGeom>
          <a:noFill/>
        </p:spPr>
      </p:pic>
      <p:pic>
        <p:nvPicPr>
          <p:cNvPr id="12291" name="Picture 3" descr="C:\Users\Домашний\Desktop\фото аттестайия\16667042899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597214">
            <a:off x="222622" y="4604218"/>
            <a:ext cx="2567101" cy="1925326"/>
          </a:xfrm>
          <a:prstGeom prst="rect">
            <a:avLst/>
          </a:prstGeom>
          <a:noFill/>
        </p:spPr>
      </p:pic>
      <p:pic>
        <p:nvPicPr>
          <p:cNvPr id="12292" name="Picture 4" descr="C:\Users\Домашний\Desktop\фото аттестайия\16667042900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38248">
            <a:off x="2808435" y="4510610"/>
            <a:ext cx="2662196" cy="1996647"/>
          </a:xfrm>
          <a:prstGeom prst="rect">
            <a:avLst/>
          </a:prstGeom>
          <a:noFill/>
        </p:spPr>
      </p:pic>
      <p:grpSp>
        <p:nvGrpSpPr>
          <p:cNvPr id="8" name="Группа 7"/>
          <p:cNvGrpSpPr/>
          <p:nvPr/>
        </p:nvGrpSpPr>
        <p:grpSpPr>
          <a:xfrm>
            <a:off x="6215074" y="714356"/>
            <a:ext cx="2643206" cy="642943"/>
            <a:chOff x="692314" y="2631011"/>
            <a:chExt cx="2839756" cy="835829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692314" y="2725651"/>
              <a:ext cx="2839756" cy="74118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92314" y="2631011"/>
              <a:ext cx="2795643" cy="7602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600" b="1" dirty="0" smtClean="0">
                  <a:latin typeface="Times New Roman" pitchFamily="18" charset="0"/>
                  <a:cs typeface="Times New Roman" pitchFamily="18" charset="0"/>
                </a:rPr>
                <a:t>Районный фестиваль</a:t>
              </a:r>
            </a:p>
            <a:p>
              <a:pPr algn="ctr"/>
              <a:r>
                <a:rPr lang="ru-RU" sz="1600" b="1" dirty="0" smtClean="0">
                  <a:latin typeface="Times New Roman" pitchFamily="18" charset="0"/>
                  <a:cs typeface="Times New Roman" pitchFamily="18" charset="0"/>
                </a:rPr>
                <a:t>«Территория - успеха 2022»</a:t>
              </a:r>
            </a:p>
          </p:txBody>
        </p:sp>
      </p:grpSp>
      <p:pic>
        <p:nvPicPr>
          <p:cNvPr id="12295" name="Picture 7" descr="C:\Users\Домашний\Desktop\прогш.PNG"/>
          <p:cNvPicPr>
            <a:picLocks noChangeAspect="1" noChangeArrowheads="1"/>
          </p:cNvPicPr>
          <p:nvPr/>
        </p:nvPicPr>
        <p:blipFill>
          <a:blip r:embed="rId6"/>
          <a:srcRect l="10128"/>
          <a:stretch>
            <a:fillRect/>
          </a:stretch>
        </p:blipFill>
        <p:spPr bwMode="auto">
          <a:xfrm>
            <a:off x="1000100" y="1285860"/>
            <a:ext cx="3803578" cy="2949572"/>
          </a:xfrm>
          <a:prstGeom prst="rect">
            <a:avLst/>
          </a:prstGeom>
          <a:noFill/>
        </p:spPr>
      </p:pic>
      <p:grpSp>
        <p:nvGrpSpPr>
          <p:cNvPr id="14" name="Группа 13"/>
          <p:cNvGrpSpPr/>
          <p:nvPr/>
        </p:nvGrpSpPr>
        <p:grpSpPr>
          <a:xfrm>
            <a:off x="0" y="620340"/>
            <a:ext cx="5572132" cy="642943"/>
            <a:chOff x="692314" y="2631011"/>
            <a:chExt cx="5986476" cy="835829"/>
          </a:xfrm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692314" y="2725651"/>
              <a:ext cx="5986476" cy="74118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92315" y="2631011"/>
              <a:ext cx="5909726" cy="760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 smtClean="0">
                  <a:latin typeface="Times New Roman" pitchFamily="18" charset="0"/>
                  <a:cs typeface="Times New Roman" pitchFamily="18" charset="0"/>
                </a:rPr>
                <a:t>Программа дополнительного образования</a:t>
              </a:r>
            </a:p>
            <a:p>
              <a:pPr algn="ctr"/>
              <a:r>
                <a:rPr lang="ru-RU" sz="1600" b="1" dirty="0" smtClean="0">
                  <a:latin typeface="Times New Roman" pitchFamily="18" charset="0"/>
                  <a:cs typeface="Times New Roman" pitchFamily="18" charset="0"/>
                </a:rPr>
                <a:t>«</a:t>
              </a:r>
              <a:r>
                <a:rPr lang="en-US" sz="1600" b="1" dirty="0" smtClean="0">
                  <a:latin typeface="Times New Roman" pitchFamily="18" charset="0"/>
                  <a:cs typeface="Times New Roman" pitchFamily="18" charset="0"/>
                </a:rPr>
                <a:t>Lego</a:t>
              </a:r>
              <a:r>
                <a:rPr lang="ru-RU" sz="1600" b="1" dirty="0" smtClean="0">
                  <a:latin typeface="Times New Roman" pitchFamily="18" charset="0"/>
                  <a:cs typeface="Times New Roman" pitchFamily="18" charset="0"/>
                </a:rPr>
                <a:t>-конструирование и робототехника в детском саду»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1" name="Picture 9" descr="C:\Users\Домашний\Desktop\фото аттестайия\gLpwMUFUJb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857232"/>
            <a:ext cx="2929157" cy="164307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14282" y="214290"/>
            <a:ext cx="66896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Решение задач художественно-эстетического развития:</a:t>
            </a:r>
            <a:endParaRPr lang="ru-RU" sz="2000" b="1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 descr="C:\Users\Домашний\Desktop\Аттестация\ПРС\IMG_20221103_1424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30580" y="3180881"/>
            <a:ext cx="2700000" cy="3600000"/>
          </a:xfrm>
          <a:prstGeom prst="rect">
            <a:avLst/>
          </a:prstGeom>
          <a:noFill/>
        </p:spPr>
      </p:pic>
      <p:pic>
        <p:nvPicPr>
          <p:cNvPr id="13314" name="Picture 2" descr="C:\Users\Домашний\Desktop\жив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17080" y="6143620"/>
            <a:ext cx="1526920" cy="714380"/>
          </a:xfrm>
          <a:prstGeom prst="rect">
            <a:avLst/>
          </a:prstGeom>
          <a:noFill/>
        </p:spPr>
      </p:pic>
      <p:pic>
        <p:nvPicPr>
          <p:cNvPr id="13315" name="Picture 3" descr="C:\Users\Домашний\Desktop\фото аттестайия\IMG_20220929_1622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43702" y="648599"/>
            <a:ext cx="2285984" cy="1714488"/>
          </a:xfrm>
          <a:prstGeom prst="rect">
            <a:avLst/>
          </a:prstGeom>
          <a:noFill/>
        </p:spPr>
      </p:pic>
      <p:pic>
        <p:nvPicPr>
          <p:cNvPr id="13316" name="Picture 4" descr="C:\Users\Домашний\Desktop\фото аттестайия\OgTVTtjU0G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129788">
            <a:off x="4683481" y="4741703"/>
            <a:ext cx="1350000" cy="1800000"/>
          </a:xfrm>
          <a:prstGeom prst="rect">
            <a:avLst/>
          </a:prstGeom>
          <a:noFill/>
        </p:spPr>
      </p:pic>
      <p:pic>
        <p:nvPicPr>
          <p:cNvPr id="13317" name="Picture 5" descr="C:\Users\Домашний\Desktop\фото аттестайия\LmyR7jyUVkk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620039">
            <a:off x="3226218" y="4904500"/>
            <a:ext cx="1350000" cy="1800000"/>
          </a:xfrm>
          <a:prstGeom prst="rect">
            <a:avLst/>
          </a:prstGeom>
          <a:noFill/>
        </p:spPr>
      </p:pic>
      <p:pic>
        <p:nvPicPr>
          <p:cNvPr id="13318" name="Picture 6" descr="C:\Users\Домашний\Desktop\фото аттестайия\IMG_20220322_100931.jpg"/>
          <p:cNvPicPr>
            <a:picLocks noChangeAspect="1" noChangeArrowheads="1"/>
          </p:cNvPicPr>
          <p:nvPr/>
        </p:nvPicPr>
        <p:blipFill>
          <a:blip r:embed="rId8" cstate="print"/>
          <a:srcRect l="25301" r="7726" b="8718"/>
          <a:stretch>
            <a:fillRect/>
          </a:stretch>
        </p:blipFill>
        <p:spPr bwMode="auto">
          <a:xfrm>
            <a:off x="357158" y="4143380"/>
            <a:ext cx="2500330" cy="2555893"/>
          </a:xfrm>
          <a:prstGeom prst="rect">
            <a:avLst/>
          </a:prstGeom>
          <a:noFill/>
        </p:spPr>
      </p:pic>
      <p:pic>
        <p:nvPicPr>
          <p:cNvPr id="13319" name="Picture 7" descr="C:\Users\Домашний\Desktop\программы\IMG_20221120_20241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1238770">
            <a:off x="325449" y="1442112"/>
            <a:ext cx="1872486" cy="2496647"/>
          </a:xfrm>
          <a:prstGeom prst="rect">
            <a:avLst/>
          </a:prstGeom>
          <a:noFill/>
        </p:spPr>
      </p:pic>
      <p:grpSp>
        <p:nvGrpSpPr>
          <p:cNvPr id="12" name="Группа 11"/>
          <p:cNvGrpSpPr/>
          <p:nvPr/>
        </p:nvGrpSpPr>
        <p:grpSpPr>
          <a:xfrm>
            <a:off x="2857488" y="4357694"/>
            <a:ext cx="3365921" cy="642943"/>
            <a:chOff x="692314" y="2631011"/>
            <a:chExt cx="3616212" cy="835829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692314" y="2725651"/>
              <a:ext cx="3607257" cy="741189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92314" y="2631011"/>
              <a:ext cx="3616212" cy="7602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600" b="1" dirty="0" smtClean="0">
                  <a:latin typeface="Times New Roman" pitchFamily="18" charset="0"/>
                  <a:cs typeface="Times New Roman" pitchFamily="18" charset="0"/>
                </a:rPr>
                <a:t>Районный конкурс рисунков</a:t>
              </a:r>
            </a:p>
            <a:p>
              <a:pPr algn="ctr"/>
              <a:r>
                <a:rPr lang="ru-RU" sz="1600" b="1" dirty="0" smtClean="0">
                  <a:latin typeface="Times New Roman" pitchFamily="18" charset="0"/>
                  <a:cs typeface="Times New Roman" pitchFamily="18" charset="0"/>
                </a:rPr>
                <a:t>Спортивный комплекс «РЕЗЕРВ»</a:t>
              </a: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0" y="857232"/>
            <a:ext cx="3017493" cy="642943"/>
            <a:chOff x="692314" y="2631011"/>
            <a:chExt cx="3241875" cy="835829"/>
          </a:xfrm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692314" y="2725651"/>
              <a:ext cx="3223506" cy="741189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92314" y="2631011"/>
              <a:ext cx="3241875" cy="7602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600" b="1" dirty="0" smtClean="0">
                  <a:latin typeface="Times New Roman" pitchFamily="18" charset="0"/>
                  <a:cs typeface="Times New Roman" pitchFamily="18" charset="0"/>
                </a:rPr>
                <a:t>Районный фестиваль-конкурс</a:t>
              </a:r>
            </a:p>
            <a:p>
              <a:pPr algn="ctr"/>
              <a:r>
                <a:rPr lang="ru-RU" sz="1600" b="1" dirty="0" smtClean="0">
                  <a:latin typeface="Times New Roman" pitchFamily="18" charset="0"/>
                  <a:cs typeface="Times New Roman" pitchFamily="18" charset="0"/>
                </a:rPr>
                <a:t>частушки «Эх, Семеновна!»</a:t>
              </a: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6357950" y="2643182"/>
            <a:ext cx="2575385" cy="642943"/>
            <a:chOff x="609462" y="2631011"/>
            <a:chExt cx="2766891" cy="835829"/>
          </a:xfrm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692314" y="2725651"/>
              <a:ext cx="2609505" cy="741189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09462" y="2631011"/>
              <a:ext cx="2766891" cy="7602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600" b="1" dirty="0" smtClean="0">
                  <a:latin typeface="Times New Roman" pitchFamily="18" charset="0"/>
                  <a:cs typeface="Times New Roman" pitchFamily="18" charset="0"/>
                </a:rPr>
                <a:t>Центр</a:t>
              </a:r>
            </a:p>
            <a:p>
              <a:pPr algn="ctr"/>
              <a:r>
                <a:rPr lang="ru-RU" sz="1600" b="1" dirty="0" smtClean="0">
                  <a:latin typeface="Times New Roman" pitchFamily="18" charset="0"/>
                  <a:cs typeface="Times New Roman" pitchFamily="18" charset="0"/>
                </a:rPr>
                <a:t>«Творческая мастерская»</a:t>
              </a: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285720" y="4000504"/>
            <a:ext cx="2575385" cy="642943"/>
            <a:chOff x="609462" y="2631011"/>
            <a:chExt cx="2766891" cy="835829"/>
          </a:xfrm>
        </p:grpSpPr>
        <p:sp>
          <p:nvSpPr>
            <p:cNvPr id="22" name="Скругленный прямоугольник 21"/>
            <p:cNvSpPr/>
            <p:nvPr/>
          </p:nvSpPr>
          <p:spPr>
            <a:xfrm>
              <a:off x="692314" y="2725651"/>
              <a:ext cx="2609505" cy="741189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09462" y="2631011"/>
              <a:ext cx="2766891" cy="7602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600" b="1" dirty="0" smtClean="0">
                  <a:latin typeface="Times New Roman" pitchFamily="18" charset="0"/>
                  <a:cs typeface="Times New Roman" pitchFamily="18" charset="0"/>
                </a:rPr>
                <a:t>Фестиваль народных игр</a:t>
              </a:r>
            </a:p>
            <a:p>
              <a:pPr algn="ctr"/>
              <a:r>
                <a:rPr lang="ru-RU" sz="1600" b="1" dirty="0" smtClean="0">
                  <a:latin typeface="Times New Roman" pitchFamily="18" charset="0"/>
                  <a:cs typeface="Times New Roman" pitchFamily="18" charset="0"/>
                </a:rPr>
                <a:t>«Сороки»</a:t>
              </a:r>
            </a:p>
          </p:txBody>
        </p:sp>
      </p:grpSp>
      <p:pic>
        <p:nvPicPr>
          <p:cNvPr id="13320" name="Picture 8" descr="C:\Users\Домашний\Desktop\фото аттестайия\RGfBIJJ52aQ.jpg"/>
          <p:cNvPicPr>
            <a:picLocks noChangeAspect="1" noChangeArrowheads="1"/>
          </p:cNvPicPr>
          <p:nvPr/>
        </p:nvPicPr>
        <p:blipFill>
          <a:blip r:embed="rId10" cstate="print"/>
          <a:srcRect l="9783"/>
          <a:stretch>
            <a:fillRect/>
          </a:stretch>
        </p:blipFill>
        <p:spPr bwMode="auto">
          <a:xfrm>
            <a:off x="2928926" y="2643182"/>
            <a:ext cx="3294086" cy="1643074"/>
          </a:xfrm>
          <a:prstGeom prst="rect">
            <a:avLst/>
          </a:prstGeom>
          <a:noFill/>
        </p:spPr>
      </p:pic>
      <p:grpSp>
        <p:nvGrpSpPr>
          <p:cNvPr id="25" name="Группа 24"/>
          <p:cNvGrpSpPr/>
          <p:nvPr/>
        </p:nvGrpSpPr>
        <p:grpSpPr>
          <a:xfrm>
            <a:off x="2428860" y="2555391"/>
            <a:ext cx="2090380" cy="373543"/>
            <a:chOff x="692314" y="2702623"/>
            <a:chExt cx="2245822" cy="485608"/>
          </a:xfrm>
        </p:grpSpPr>
        <p:sp>
          <p:nvSpPr>
            <p:cNvPr id="26" name="Скругленный прямоугольник 25"/>
            <p:cNvSpPr/>
            <p:nvPr/>
          </p:nvSpPr>
          <p:spPr>
            <a:xfrm>
              <a:off x="692315" y="2725653"/>
              <a:ext cx="2149005" cy="462578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92314" y="2702623"/>
              <a:ext cx="2245822" cy="4401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600" b="1" dirty="0" smtClean="0">
                  <a:latin typeface="Times New Roman" pitchFamily="18" charset="0"/>
                  <a:cs typeface="Times New Roman" pitchFamily="18" charset="0"/>
                </a:rPr>
                <a:t>«Осенняя ярмарка» </a:t>
              </a: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3214678" y="758426"/>
            <a:ext cx="2714644" cy="384561"/>
            <a:chOff x="692314" y="2688300"/>
            <a:chExt cx="2922925" cy="499931"/>
          </a:xfrm>
        </p:grpSpPr>
        <p:sp>
          <p:nvSpPr>
            <p:cNvPr id="30" name="Скругленный прямоугольник 29"/>
            <p:cNvSpPr/>
            <p:nvPr/>
          </p:nvSpPr>
          <p:spPr>
            <a:xfrm>
              <a:off x="692314" y="2725653"/>
              <a:ext cx="2769087" cy="462578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92314" y="2688300"/>
              <a:ext cx="2922925" cy="4401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600" b="1" dirty="0" smtClean="0">
                  <a:latin typeface="Times New Roman" pitchFamily="18" charset="0"/>
                  <a:cs typeface="Times New Roman" pitchFamily="18" charset="0"/>
                </a:rPr>
                <a:t>«Здравствуй, Масленица!»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4282" y="71414"/>
            <a:ext cx="833350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500" b="1" u="sng" dirty="0" smtClean="0">
                <a:latin typeface="Times New Roman" pitchFamily="18" charset="0"/>
                <a:cs typeface="Times New Roman" pitchFamily="18" charset="0"/>
              </a:rPr>
              <a:t>Решение задач социально-коммуникативного развития:</a:t>
            </a:r>
            <a:endParaRPr lang="ru-RU" sz="2500" b="1" u="sng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5484341" y="659272"/>
            <a:ext cx="2072105" cy="1077218"/>
            <a:chOff x="692314" y="2631011"/>
            <a:chExt cx="2226189" cy="1400388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692315" y="2725650"/>
              <a:ext cx="2119599" cy="1205536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92314" y="2631011"/>
              <a:ext cx="2226189" cy="1400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600" b="1" dirty="0" smtClean="0">
                  <a:latin typeface="Times New Roman" pitchFamily="18" charset="0"/>
                  <a:cs typeface="Times New Roman" pitchFamily="18" charset="0"/>
                </a:rPr>
                <a:t>Центр игровой </a:t>
              </a:r>
            </a:p>
            <a:p>
              <a:pPr algn="ctr"/>
              <a:r>
                <a:rPr lang="ru-RU" sz="1600" b="1" dirty="0" smtClean="0">
                  <a:latin typeface="Times New Roman" pitchFamily="18" charset="0"/>
                  <a:cs typeface="Times New Roman" pitchFamily="18" charset="0"/>
                </a:rPr>
                <a:t>активности </a:t>
              </a:r>
            </a:p>
            <a:p>
              <a:pPr algn="ctr"/>
              <a:r>
                <a:rPr lang="ru-RU" sz="1600" b="1" dirty="0" smtClean="0">
                  <a:latin typeface="Times New Roman" pitchFamily="18" charset="0"/>
                  <a:cs typeface="Times New Roman" pitchFamily="18" charset="0"/>
                </a:rPr>
                <a:t>и сюжетно-ролевых </a:t>
              </a:r>
            </a:p>
            <a:p>
              <a:pPr algn="ctr"/>
              <a:r>
                <a:rPr lang="ru-RU" sz="1600" b="1" dirty="0" smtClean="0">
                  <a:latin typeface="Times New Roman" pitchFamily="18" charset="0"/>
                  <a:cs typeface="Times New Roman" pitchFamily="18" charset="0"/>
                </a:rPr>
                <a:t>игр»</a:t>
              </a:r>
            </a:p>
          </p:txBody>
        </p:sp>
      </p:grpSp>
      <p:pic>
        <p:nvPicPr>
          <p:cNvPr id="8" name="Picture 2" descr="C:\Users\Домашний\Desktop\Аттестация\ПРС\IMG_20221103_1427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29322" y="4429132"/>
            <a:ext cx="3004927" cy="2253695"/>
          </a:xfrm>
          <a:prstGeom prst="rect">
            <a:avLst/>
          </a:prstGeom>
          <a:noFill/>
        </p:spPr>
      </p:pic>
      <p:pic>
        <p:nvPicPr>
          <p:cNvPr id="9" name="Picture 3" descr="C:\Users\Домашний\Desktop\Аттестация\ПРС\IMG_20221103_1444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41420">
            <a:off x="7526229" y="589643"/>
            <a:ext cx="1519463" cy="2025951"/>
          </a:xfrm>
          <a:prstGeom prst="rect">
            <a:avLst/>
          </a:prstGeom>
          <a:noFill/>
        </p:spPr>
      </p:pic>
      <p:pic>
        <p:nvPicPr>
          <p:cNvPr id="10" name="Picture 4" descr="C:\Users\Домашний\Desktop\Аттестация\ПРС\IMG_20221103_1444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058168">
            <a:off x="5934207" y="2677138"/>
            <a:ext cx="1500979" cy="2001305"/>
          </a:xfrm>
          <a:prstGeom prst="rect">
            <a:avLst/>
          </a:prstGeom>
          <a:noFill/>
        </p:spPr>
      </p:pic>
      <p:pic>
        <p:nvPicPr>
          <p:cNvPr id="11" name="Picture 5" descr="C:\Users\Домашний\Desktop\Аттестация\ПРС\IMG_20221103_1444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68418">
            <a:off x="7582269" y="2660535"/>
            <a:ext cx="1438160" cy="1917546"/>
          </a:xfrm>
          <a:prstGeom prst="rect">
            <a:avLst/>
          </a:prstGeom>
          <a:noFill/>
        </p:spPr>
      </p:pic>
      <p:pic>
        <p:nvPicPr>
          <p:cNvPr id="14338" name="Picture 2" descr="C:\Users\Домашний\Desktop\парк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72132" y="1714488"/>
            <a:ext cx="1856314" cy="857256"/>
          </a:xfrm>
          <a:prstGeom prst="rect">
            <a:avLst/>
          </a:prstGeom>
          <a:noFill/>
        </p:spPr>
      </p:pic>
      <p:pic>
        <p:nvPicPr>
          <p:cNvPr id="4099" name="Picture 3" descr="C:\Users\Лена\Desktop\UdvAHpqxI3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43174" y="3429000"/>
            <a:ext cx="3168161" cy="2371504"/>
          </a:xfrm>
          <a:prstGeom prst="rect">
            <a:avLst/>
          </a:prstGeom>
          <a:noFill/>
        </p:spPr>
      </p:pic>
      <p:pic>
        <p:nvPicPr>
          <p:cNvPr id="4100" name="Picture 4" descr="C:\Users\Лена\Desktop\WgeZ2uHqvmo.jpg"/>
          <p:cNvPicPr>
            <a:picLocks noChangeAspect="1" noChangeArrowheads="1"/>
          </p:cNvPicPr>
          <p:nvPr/>
        </p:nvPicPr>
        <p:blipFill>
          <a:blip r:embed="rId8" cstate="print"/>
          <a:srcRect b="47640"/>
          <a:stretch>
            <a:fillRect/>
          </a:stretch>
        </p:blipFill>
        <p:spPr bwMode="auto">
          <a:xfrm rot="21186559">
            <a:off x="407914" y="4445282"/>
            <a:ext cx="3193140" cy="2229220"/>
          </a:xfrm>
          <a:prstGeom prst="rect">
            <a:avLst/>
          </a:prstGeom>
          <a:noFill/>
        </p:spPr>
      </p:pic>
      <p:pic>
        <p:nvPicPr>
          <p:cNvPr id="4098" name="Picture 2" descr="C:\Users\Лена\Desktop\otwmEraG6-8.jpg"/>
          <p:cNvPicPr>
            <a:picLocks noChangeAspect="1" noChangeArrowheads="1"/>
          </p:cNvPicPr>
          <p:nvPr/>
        </p:nvPicPr>
        <p:blipFill>
          <a:blip r:embed="rId9" cstate="print"/>
          <a:srcRect r="10956" b="15303"/>
          <a:stretch>
            <a:fillRect/>
          </a:stretch>
        </p:blipFill>
        <p:spPr bwMode="auto">
          <a:xfrm rot="1182909">
            <a:off x="4630588" y="4490096"/>
            <a:ext cx="1145005" cy="2240438"/>
          </a:xfrm>
          <a:prstGeom prst="rect">
            <a:avLst/>
          </a:prstGeom>
          <a:noFill/>
        </p:spPr>
      </p:pic>
      <p:grpSp>
        <p:nvGrpSpPr>
          <p:cNvPr id="14" name="Группа 13"/>
          <p:cNvGrpSpPr/>
          <p:nvPr/>
        </p:nvGrpSpPr>
        <p:grpSpPr>
          <a:xfrm>
            <a:off x="214282" y="3571876"/>
            <a:ext cx="2643174" cy="1071569"/>
            <a:chOff x="462098" y="2688318"/>
            <a:chExt cx="2993257" cy="1727171"/>
          </a:xfrm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462098" y="2688318"/>
              <a:ext cx="2993257" cy="1727171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62098" y="2781188"/>
              <a:ext cx="2762973" cy="13394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 smtClean="0">
                  <a:latin typeface="Times New Roman" pitchFamily="18" charset="0"/>
                  <a:cs typeface="Times New Roman" pitchFamily="18" charset="0"/>
                </a:rPr>
                <a:t>Творческие мастерские </a:t>
              </a:r>
            </a:p>
            <a:p>
              <a:pPr algn="ctr"/>
              <a:r>
                <a:rPr lang="ru-RU" sz="1600" b="1" dirty="0" smtClean="0">
                  <a:latin typeface="Times New Roman" pitchFamily="18" charset="0"/>
                  <a:cs typeface="Times New Roman" pitchFamily="18" charset="0"/>
                </a:rPr>
                <a:t>по оформлению группы к праздникам</a:t>
              </a:r>
              <a:endParaRPr lang="ru-RU" sz="1600" b="1" dirty="0" smtClean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4101" name="Picture 5" descr="C:\Users\Лена\Desktop\JrEKfuCCvDo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00364" y="1214422"/>
            <a:ext cx="2390042" cy="1800000"/>
          </a:xfrm>
          <a:prstGeom prst="rect">
            <a:avLst/>
          </a:prstGeom>
          <a:noFill/>
        </p:spPr>
      </p:pic>
      <p:grpSp>
        <p:nvGrpSpPr>
          <p:cNvPr id="18" name="Группа 17"/>
          <p:cNvGrpSpPr/>
          <p:nvPr/>
        </p:nvGrpSpPr>
        <p:grpSpPr>
          <a:xfrm>
            <a:off x="2643174" y="714357"/>
            <a:ext cx="2643174" cy="785817"/>
            <a:chOff x="462098" y="2688318"/>
            <a:chExt cx="2993257" cy="1727171"/>
          </a:xfrm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462098" y="2688318"/>
              <a:ext cx="2993257" cy="1727171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62098" y="2781188"/>
              <a:ext cx="2762973" cy="942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 smtClean="0">
                  <a:latin typeface="Times New Roman" pitchFamily="18" charset="0"/>
                  <a:cs typeface="Times New Roman" pitchFamily="18" charset="0"/>
                </a:rPr>
                <a:t>Традиция «Утренний круг»</a:t>
              </a:r>
              <a:endParaRPr lang="ru-RU" sz="1600" b="1" dirty="0" smtClean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4102" name="Picture 6" descr="C:\Users\Лена\Desktop\20170901_105202.jpg"/>
          <p:cNvPicPr>
            <a:picLocks noChangeAspect="1" noChangeArrowheads="1"/>
          </p:cNvPicPr>
          <p:nvPr/>
        </p:nvPicPr>
        <p:blipFill>
          <a:blip r:embed="rId11" cstate="print"/>
          <a:srcRect l="13395" r="15167"/>
          <a:stretch>
            <a:fillRect/>
          </a:stretch>
        </p:blipFill>
        <p:spPr bwMode="auto">
          <a:xfrm rot="20717753">
            <a:off x="214282" y="1214422"/>
            <a:ext cx="2286016" cy="180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C:\Users\Домашний\Desktop\Аттестация\ПРС\IMG_20221103_135933.jpg"/>
          <p:cNvPicPr>
            <a:picLocks noChangeAspect="1" noChangeArrowheads="1"/>
          </p:cNvPicPr>
          <p:nvPr/>
        </p:nvPicPr>
        <p:blipFill>
          <a:blip r:embed="rId2" cstate="print"/>
          <a:srcRect l="14815"/>
          <a:stretch>
            <a:fillRect/>
          </a:stretch>
        </p:blipFill>
        <p:spPr bwMode="auto">
          <a:xfrm>
            <a:off x="2500298" y="1000108"/>
            <a:ext cx="2327688" cy="364333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42844" y="28494"/>
            <a:ext cx="51625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Нравственно-патриотическое воспитание</a:t>
            </a:r>
          </a:p>
        </p:txBody>
      </p:sp>
      <p:pic>
        <p:nvPicPr>
          <p:cNvPr id="15362" name="Picture 2" descr="C:\Users\Домашний\Desktop\фото аттестайия\N1G0SzaRH4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599723"/>
            <a:ext cx="4410320" cy="2143140"/>
          </a:xfrm>
          <a:prstGeom prst="rect">
            <a:avLst/>
          </a:prstGeom>
          <a:noFill/>
        </p:spPr>
      </p:pic>
      <p:pic>
        <p:nvPicPr>
          <p:cNvPr id="15363" name="Picture 3" descr="C:\Users\Домашний\Desktop\фото аттестайия\8ox7aILvC1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4857760"/>
            <a:ext cx="3838081" cy="1865068"/>
          </a:xfrm>
          <a:prstGeom prst="rect">
            <a:avLst/>
          </a:prstGeom>
          <a:noFill/>
        </p:spPr>
      </p:pic>
      <p:grpSp>
        <p:nvGrpSpPr>
          <p:cNvPr id="7" name="Группа 6"/>
          <p:cNvGrpSpPr/>
          <p:nvPr/>
        </p:nvGrpSpPr>
        <p:grpSpPr>
          <a:xfrm>
            <a:off x="4500562" y="4572008"/>
            <a:ext cx="2428892" cy="539377"/>
            <a:chOff x="563973" y="2337605"/>
            <a:chExt cx="2993259" cy="850653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692315" y="2356428"/>
              <a:ext cx="2729145" cy="831830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63973" y="2337605"/>
              <a:ext cx="2993259" cy="760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 smtClean="0">
                  <a:latin typeface="Times New Roman" pitchFamily="18" charset="0"/>
                  <a:cs typeface="Times New Roman" pitchFamily="18" charset="0"/>
                </a:rPr>
                <a:t>Парад Победы</a:t>
              </a:r>
            </a:p>
            <a:p>
              <a:pPr algn="ctr"/>
              <a:r>
                <a:rPr lang="ru-RU" sz="1600" b="1" dirty="0" smtClean="0">
                  <a:latin typeface="Times New Roman" pitchFamily="18" charset="0"/>
                  <a:cs typeface="Times New Roman" pitchFamily="18" charset="0"/>
                </a:rPr>
                <a:t>«Бессмертный полк»</a:t>
              </a: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438120" y="4867284"/>
            <a:ext cx="2428892" cy="384567"/>
            <a:chOff x="584125" y="2688318"/>
            <a:chExt cx="2993259" cy="499940"/>
          </a:xfrm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692315" y="2725676"/>
              <a:ext cx="2729147" cy="462582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84125" y="2688318"/>
              <a:ext cx="2993259" cy="440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 smtClean="0">
                  <a:latin typeface="Times New Roman" pitchFamily="18" charset="0"/>
                  <a:cs typeface="Times New Roman" pitchFamily="18" charset="0"/>
                </a:rPr>
                <a:t>Акция «Окна Победы»</a:t>
              </a:r>
            </a:p>
          </p:txBody>
        </p:sp>
      </p:grpSp>
      <p:pic>
        <p:nvPicPr>
          <p:cNvPr id="15364" name="Picture 4" descr="C:\Users\Домашний\Desktop\фото аттестайия\pyAxh9xzWdM.jpg"/>
          <p:cNvPicPr>
            <a:picLocks noChangeAspect="1" noChangeArrowheads="1"/>
          </p:cNvPicPr>
          <p:nvPr/>
        </p:nvPicPr>
        <p:blipFill>
          <a:blip r:embed="rId5"/>
          <a:srcRect t="38171" b="14116"/>
          <a:stretch>
            <a:fillRect/>
          </a:stretch>
        </p:blipFill>
        <p:spPr bwMode="auto">
          <a:xfrm>
            <a:off x="5027998" y="1928802"/>
            <a:ext cx="3935104" cy="2500330"/>
          </a:xfrm>
          <a:prstGeom prst="rect">
            <a:avLst/>
          </a:prstGeom>
          <a:noFill/>
        </p:spPr>
      </p:pic>
      <p:grpSp>
        <p:nvGrpSpPr>
          <p:cNvPr id="14" name="Группа 13"/>
          <p:cNvGrpSpPr/>
          <p:nvPr/>
        </p:nvGrpSpPr>
        <p:grpSpPr>
          <a:xfrm>
            <a:off x="5143504" y="1500174"/>
            <a:ext cx="3429024" cy="584775"/>
            <a:chOff x="563973" y="2285478"/>
            <a:chExt cx="2993259" cy="922250"/>
          </a:xfrm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692315" y="2356428"/>
              <a:ext cx="2729145" cy="831830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63973" y="2285478"/>
              <a:ext cx="2993259" cy="922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 smtClean="0">
                  <a:latin typeface="Times New Roman" pitchFamily="18" charset="0"/>
                  <a:cs typeface="Times New Roman" pitchFamily="18" charset="0"/>
                </a:rPr>
                <a:t>Конкурс-смотр песни и строя</a:t>
              </a:r>
            </a:p>
            <a:p>
              <a:pPr algn="ctr"/>
              <a:r>
                <a:rPr lang="ru-RU" sz="1600" b="1" dirty="0" smtClean="0">
                  <a:latin typeface="Times New Roman" pitchFamily="18" charset="0"/>
                  <a:cs typeface="Times New Roman" pitchFamily="18" charset="0"/>
                </a:rPr>
                <a:t>«Мы будущее России!»</a:t>
              </a:r>
            </a:p>
          </p:txBody>
        </p:sp>
      </p:grpSp>
      <p:pic>
        <p:nvPicPr>
          <p:cNvPr id="15365" name="Picture 5" descr="C:\Users\Домашний\Desktop\Новая папка (3)\IMG_20221024_183451.jpg"/>
          <p:cNvPicPr>
            <a:picLocks noChangeAspect="1" noChangeArrowheads="1"/>
          </p:cNvPicPr>
          <p:nvPr/>
        </p:nvPicPr>
        <p:blipFill>
          <a:blip r:embed="rId6" cstate="print"/>
          <a:srcRect t="11905" b="20626"/>
          <a:stretch>
            <a:fillRect/>
          </a:stretch>
        </p:blipFill>
        <p:spPr bwMode="auto">
          <a:xfrm>
            <a:off x="6500826" y="269375"/>
            <a:ext cx="2400000" cy="1214446"/>
          </a:xfrm>
          <a:prstGeom prst="rect">
            <a:avLst/>
          </a:prstGeom>
          <a:noFill/>
        </p:spPr>
      </p:pic>
      <p:grpSp>
        <p:nvGrpSpPr>
          <p:cNvPr id="18" name="Группа 17"/>
          <p:cNvGrpSpPr/>
          <p:nvPr/>
        </p:nvGrpSpPr>
        <p:grpSpPr>
          <a:xfrm>
            <a:off x="5302733" y="-11017"/>
            <a:ext cx="2428892" cy="830997"/>
            <a:chOff x="523242" y="2616700"/>
            <a:chExt cx="2993259" cy="1080300"/>
          </a:xfrm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692315" y="2725668"/>
              <a:ext cx="2729147" cy="891340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3242" y="2616700"/>
              <a:ext cx="2993259" cy="1080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 smtClean="0">
                  <a:latin typeface="Times New Roman" pitchFamily="18" charset="0"/>
                  <a:cs typeface="Times New Roman" pitchFamily="18" charset="0"/>
                </a:rPr>
                <a:t>Акция </a:t>
              </a:r>
            </a:p>
            <a:p>
              <a:pPr algn="ctr"/>
              <a:r>
                <a:rPr lang="ru-RU" sz="1600" b="1" dirty="0" smtClean="0">
                  <a:latin typeface="Times New Roman" pitchFamily="18" charset="0"/>
                  <a:cs typeface="Times New Roman" pitchFamily="18" charset="0"/>
                </a:rPr>
                <a:t>«Из Сибири сынам России»</a:t>
              </a:r>
            </a:p>
          </p:txBody>
        </p:sp>
      </p:grpSp>
      <p:pic>
        <p:nvPicPr>
          <p:cNvPr id="15366" name="Picture 6" descr="C:\Users\Домашний\Desktop\патриот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307886" y="3978815"/>
            <a:ext cx="1733530" cy="768211"/>
          </a:xfrm>
          <a:prstGeom prst="rect">
            <a:avLst/>
          </a:prstGeom>
          <a:noFill/>
        </p:spPr>
      </p:pic>
      <p:grpSp>
        <p:nvGrpSpPr>
          <p:cNvPr id="23" name="Группа 22"/>
          <p:cNvGrpSpPr/>
          <p:nvPr/>
        </p:nvGrpSpPr>
        <p:grpSpPr>
          <a:xfrm>
            <a:off x="1500166" y="500042"/>
            <a:ext cx="2428892" cy="830997"/>
            <a:chOff x="584125" y="2688317"/>
            <a:chExt cx="2993259" cy="1080303"/>
          </a:xfrm>
        </p:grpSpPr>
        <p:sp>
          <p:nvSpPr>
            <p:cNvPr id="24" name="Скругленный прямоугольник 23"/>
            <p:cNvSpPr/>
            <p:nvPr/>
          </p:nvSpPr>
          <p:spPr>
            <a:xfrm>
              <a:off x="692315" y="2725677"/>
              <a:ext cx="2729147" cy="98421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84125" y="2688317"/>
              <a:ext cx="2993259" cy="10803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 smtClean="0">
                  <a:latin typeface="Times New Roman" pitchFamily="18" charset="0"/>
                  <a:cs typeface="Times New Roman" pitchFamily="18" charset="0"/>
                </a:rPr>
                <a:t>Центр нравственно-патриотического воспитания</a:t>
              </a: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0" y="1340944"/>
            <a:ext cx="2428892" cy="584775"/>
            <a:chOff x="584125" y="2688318"/>
            <a:chExt cx="2993259" cy="760213"/>
          </a:xfrm>
        </p:grpSpPr>
        <p:sp>
          <p:nvSpPr>
            <p:cNvPr id="27" name="Скругленный прямоугольник 26"/>
            <p:cNvSpPr/>
            <p:nvPr/>
          </p:nvSpPr>
          <p:spPr>
            <a:xfrm>
              <a:off x="692315" y="2725679"/>
              <a:ext cx="2729147" cy="705601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84125" y="2688318"/>
              <a:ext cx="2993259" cy="760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 smtClean="0">
                  <a:latin typeface="Times New Roman" pitchFamily="18" charset="0"/>
                  <a:cs typeface="Times New Roman" pitchFamily="18" charset="0"/>
                </a:rPr>
                <a:t>22 июня День памяти и скорби</a:t>
              </a:r>
            </a:p>
          </p:txBody>
        </p:sp>
      </p:grpSp>
      <p:pic>
        <p:nvPicPr>
          <p:cNvPr id="15367" name="Picture 7" descr="C:\Users\Домашний\Desktop\фото аттестайия\jnh5Y13qaU4.jpg"/>
          <p:cNvPicPr>
            <a:picLocks noChangeAspect="1" noChangeArrowheads="1"/>
          </p:cNvPicPr>
          <p:nvPr/>
        </p:nvPicPr>
        <p:blipFill>
          <a:blip r:embed="rId8" cstate="print"/>
          <a:srcRect l="36644"/>
          <a:stretch>
            <a:fillRect/>
          </a:stretch>
        </p:blipFill>
        <p:spPr bwMode="auto">
          <a:xfrm>
            <a:off x="44068" y="2044308"/>
            <a:ext cx="2346826" cy="180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Домашний\Desktop\фото аттестайия\QJsut0I0Zl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12663" y="3000372"/>
            <a:ext cx="2759865" cy="3679820"/>
          </a:xfrm>
          <a:prstGeom prst="rect">
            <a:avLst/>
          </a:prstGeom>
          <a:noFill/>
        </p:spPr>
      </p:pic>
      <p:pic>
        <p:nvPicPr>
          <p:cNvPr id="5122" name="Picture 2" descr="C:\Users\Лена\Desktop\ikyB1d-2D1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928933"/>
            <a:ext cx="5000660" cy="3750495"/>
          </a:xfrm>
          <a:prstGeom prst="rect">
            <a:avLst/>
          </a:prstGeom>
          <a:noFill/>
        </p:spPr>
      </p:pic>
      <p:pic>
        <p:nvPicPr>
          <p:cNvPr id="5123" name="Picture 3" descr="C:\Users\Лена\Desktop\de-1200x9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214290"/>
            <a:ext cx="3357586" cy="2518190"/>
          </a:xfrm>
          <a:prstGeom prst="rect">
            <a:avLst/>
          </a:prstGeom>
          <a:noFill/>
        </p:spPr>
      </p:pic>
      <p:pic>
        <p:nvPicPr>
          <p:cNvPr id="5124" name="Picture 4" descr="C:\Users\Лена\Desktop\9D91IAb0k-A.jpg"/>
          <p:cNvPicPr>
            <a:picLocks noChangeAspect="1" noChangeArrowheads="1"/>
          </p:cNvPicPr>
          <p:nvPr/>
        </p:nvPicPr>
        <p:blipFill>
          <a:blip r:embed="rId5"/>
          <a:srcRect l="21588" t="20264" r="29779"/>
          <a:stretch>
            <a:fillRect/>
          </a:stretch>
        </p:blipFill>
        <p:spPr bwMode="auto">
          <a:xfrm>
            <a:off x="1000100" y="270738"/>
            <a:ext cx="3429024" cy="25299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Лена\Desktop\аттестация\IMG_20200123_1527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76714">
            <a:off x="1937183" y="3137991"/>
            <a:ext cx="2820241" cy="3760321"/>
          </a:xfrm>
          <a:prstGeom prst="rect">
            <a:avLst/>
          </a:prstGeom>
          <a:noFill/>
        </p:spPr>
      </p:pic>
      <p:pic>
        <p:nvPicPr>
          <p:cNvPr id="5" name="Picture 4" descr="C:\Users\Лена\Desktop\аттестация\IMG_20200123_152709.jpg"/>
          <p:cNvPicPr>
            <a:picLocks noChangeAspect="1" noChangeArrowheads="1"/>
          </p:cNvPicPr>
          <p:nvPr/>
        </p:nvPicPr>
        <p:blipFill>
          <a:blip r:embed="rId3" cstate="print"/>
          <a:srcRect l="2985" r="5880"/>
          <a:stretch>
            <a:fillRect/>
          </a:stretch>
        </p:blipFill>
        <p:spPr bwMode="auto">
          <a:xfrm rot="21168346">
            <a:off x="142844" y="571479"/>
            <a:ext cx="2643206" cy="3867097"/>
          </a:xfrm>
          <a:prstGeom prst="rect">
            <a:avLst/>
          </a:prstGeom>
          <a:noFill/>
        </p:spPr>
      </p:pic>
      <p:pic>
        <p:nvPicPr>
          <p:cNvPr id="7" name="Picture 6" descr="C:\Users\Лена\Desktop\аттестация\IMG-a36d2555418f967f8a6fa7d52765a704-V.jpg"/>
          <p:cNvPicPr>
            <a:picLocks noChangeAspect="1" noChangeArrowheads="1"/>
          </p:cNvPicPr>
          <p:nvPr/>
        </p:nvPicPr>
        <p:blipFill>
          <a:blip r:embed="rId4" cstate="print"/>
          <a:srcRect l="8819" r="11806"/>
          <a:stretch>
            <a:fillRect/>
          </a:stretch>
        </p:blipFill>
        <p:spPr bwMode="auto">
          <a:xfrm rot="565712">
            <a:off x="6072198" y="2138470"/>
            <a:ext cx="2840790" cy="4771976"/>
          </a:xfrm>
          <a:prstGeom prst="rect">
            <a:avLst/>
          </a:prstGeom>
          <a:noFill/>
        </p:spPr>
      </p:pic>
      <p:pic>
        <p:nvPicPr>
          <p:cNvPr id="6" name="Picture 2" descr="C:\Users\Лена\Desktop\аттестация\IMG_20200123_152658.jpg"/>
          <p:cNvPicPr>
            <a:picLocks noChangeAspect="1" noChangeArrowheads="1"/>
          </p:cNvPicPr>
          <p:nvPr/>
        </p:nvPicPr>
        <p:blipFill>
          <a:blip r:embed="rId5" cstate="print"/>
          <a:srcRect l="2940" r="5925"/>
          <a:stretch>
            <a:fillRect/>
          </a:stretch>
        </p:blipFill>
        <p:spPr bwMode="auto">
          <a:xfrm rot="21034557">
            <a:off x="4440283" y="481742"/>
            <a:ext cx="2598278" cy="3801365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214282" y="-5705"/>
            <a:ext cx="273459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500" b="1" u="sng" dirty="0" smtClean="0">
                <a:latin typeface="Times New Roman" pitchFamily="18" charset="0"/>
                <a:cs typeface="Times New Roman" pitchFamily="18" charset="0"/>
              </a:rPr>
              <a:t>Мои достижения:</a:t>
            </a:r>
            <a:endParaRPr lang="ru-RU" sz="2500" b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Домашний\Desktop\программы\IMG_20221120_2148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4423796"/>
            <a:ext cx="1768091" cy="2357454"/>
          </a:xfrm>
          <a:prstGeom prst="rect">
            <a:avLst/>
          </a:prstGeom>
          <a:noFill/>
        </p:spPr>
      </p:pic>
      <p:pic>
        <p:nvPicPr>
          <p:cNvPr id="5" name="Picture 5" descr="C:\Users\Домашний\Desktop\программы\IMG_20221120_2148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2607456" y="607199"/>
            <a:ext cx="4286279" cy="3214710"/>
          </a:xfrm>
          <a:prstGeom prst="rect">
            <a:avLst/>
          </a:prstGeom>
          <a:noFill/>
        </p:spPr>
      </p:pic>
      <p:pic>
        <p:nvPicPr>
          <p:cNvPr id="6" name="Picture 6" descr="C:\Users\Домашний\Desktop\программы\IMG_20221120_2149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423443" y="4747935"/>
            <a:ext cx="2286016" cy="1714512"/>
          </a:xfrm>
          <a:prstGeom prst="rect">
            <a:avLst/>
          </a:prstGeom>
          <a:noFill/>
        </p:spPr>
      </p:pic>
      <p:pic>
        <p:nvPicPr>
          <p:cNvPr id="7" name="Picture 7" descr="C:\Users\Домашний\Desktop\программы\IMG_20221120_214945.jpg"/>
          <p:cNvPicPr>
            <a:picLocks noChangeAspect="1" noChangeArrowheads="1"/>
          </p:cNvPicPr>
          <p:nvPr/>
        </p:nvPicPr>
        <p:blipFill>
          <a:blip r:embed="rId5" cstate="print"/>
          <a:srcRect l="5265"/>
          <a:stretch>
            <a:fillRect/>
          </a:stretch>
        </p:blipFill>
        <p:spPr bwMode="auto">
          <a:xfrm>
            <a:off x="6572264" y="3000372"/>
            <a:ext cx="2428892" cy="3714752"/>
          </a:xfrm>
          <a:prstGeom prst="rect">
            <a:avLst/>
          </a:prstGeom>
          <a:noFill/>
        </p:spPr>
      </p:pic>
      <p:pic>
        <p:nvPicPr>
          <p:cNvPr id="8" name="Picture 3" descr="C:\Users\Домашний\Desktop\программы\IMG_20221120_21481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11876" y="4441015"/>
            <a:ext cx="2762269" cy="2071702"/>
          </a:xfrm>
          <a:prstGeom prst="rect">
            <a:avLst/>
          </a:prstGeom>
          <a:noFill/>
        </p:spPr>
      </p:pic>
      <p:pic>
        <p:nvPicPr>
          <p:cNvPr id="9" name="Picture 4" descr="C:\Users\Домашний\Desktop\программы\IMG_20221120_21483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6200000">
            <a:off x="6283792" y="359886"/>
            <a:ext cx="2879279" cy="2159459"/>
          </a:xfrm>
          <a:prstGeom prst="rect">
            <a:avLst/>
          </a:prstGeom>
          <a:noFill/>
        </p:spPr>
      </p:pic>
      <p:pic>
        <p:nvPicPr>
          <p:cNvPr id="17410" name="Picture 2" descr="C:\Users\Домашний\Desktop\фото аттестайия\TlXzRcHUQcA (1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43" y="142852"/>
            <a:ext cx="2893239" cy="38576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2976" y="1500174"/>
            <a:ext cx="742955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000" b="1" u="sng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обеспечение развития личности детей дошкольного возраста в различных видах общения и деятельности с учетом их возрастных, индивидуальных психологических и физиологических особенностей, приобщение к ценностям здоровья, и здорового образа жизни.</a:t>
            </a:r>
            <a:endParaRPr lang="ru-RU" sz="3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Лена\Desktop\20180115_0958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2081939">
            <a:off x="2827173" y="1164612"/>
            <a:ext cx="2995104" cy="2246328"/>
          </a:xfrm>
          <a:prstGeom prst="rect">
            <a:avLst/>
          </a:prstGeom>
          <a:noFill/>
        </p:spPr>
      </p:pic>
      <p:pic>
        <p:nvPicPr>
          <p:cNvPr id="2052" name="Picture 4" descr="C:\Users\Домашний\Desktop\подсолнушки 2 выпуск\Чистые руки\IMG-ca9d012267243330d2a2d2910cb97f23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975036">
            <a:off x="261070" y="3542534"/>
            <a:ext cx="2324951" cy="309993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14282" y="71414"/>
            <a:ext cx="46254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Решение задач физического развития:</a:t>
            </a:r>
            <a:endParaRPr lang="ru-RU" sz="2000" b="1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Домашний\Desktop\фото аттестайия\eDFyCasv07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17098">
            <a:off x="6230230" y="877841"/>
            <a:ext cx="2286016" cy="3048021"/>
          </a:xfrm>
          <a:prstGeom prst="rect">
            <a:avLst/>
          </a:prstGeom>
          <a:noFill/>
        </p:spPr>
      </p:pic>
      <p:pic>
        <p:nvPicPr>
          <p:cNvPr id="2053" name="Picture 5" descr="C:\Users\Домашний\Desktop\подсолнушки 2 выпуск\Чистые руки\IMG-bbc45b4eb54196d664bb964876c42d5d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690476">
            <a:off x="2765871" y="3747720"/>
            <a:ext cx="2160000" cy="2880000"/>
          </a:xfrm>
          <a:prstGeom prst="rect">
            <a:avLst/>
          </a:prstGeom>
          <a:noFill/>
        </p:spPr>
      </p:pic>
      <p:grpSp>
        <p:nvGrpSpPr>
          <p:cNvPr id="11" name="Группа 10"/>
          <p:cNvGrpSpPr/>
          <p:nvPr/>
        </p:nvGrpSpPr>
        <p:grpSpPr>
          <a:xfrm>
            <a:off x="857224" y="3143248"/>
            <a:ext cx="3000396" cy="714380"/>
            <a:chOff x="692314" y="2791739"/>
            <a:chExt cx="3000396" cy="714380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692314" y="2791739"/>
              <a:ext cx="3000396" cy="714380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07820" y="2934615"/>
              <a:ext cx="27893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 smtClean="0">
                  <a:latin typeface="Times New Roman" pitchFamily="18" charset="0"/>
                  <a:cs typeface="Times New Roman" pitchFamily="18" charset="0"/>
                </a:rPr>
                <a:t>Акция «Чистые руки»</a:t>
              </a:r>
              <a:endParaRPr lang="ru-RU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5715008" y="77119"/>
            <a:ext cx="3000396" cy="714380"/>
            <a:chOff x="692314" y="2725637"/>
            <a:chExt cx="3000396" cy="714380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692314" y="2725637"/>
              <a:ext cx="3000396" cy="714380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30701" y="2857496"/>
              <a:ext cx="28953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 smtClean="0">
                  <a:latin typeface="Times New Roman" pitchFamily="18" charset="0"/>
                  <a:cs typeface="Times New Roman" pitchFamily="18" charset="0"/>
                </a:rPr>
                <a:t>Дни здорового питания</a:t>
              </a:r>
              <a:endParaRPr lang="ru-RU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055" name="Picture 7" descr="C:\Users\Домашний\Desktop\прс 1.PNG"/>
          <p:cNvPicPr>
            <a:picLocks noChangeAspect="1" noChangeArrowheads="1"/>
          </p:cNvPicPr>
          <p:nvPr/>
        </p:nvPicPr>
        <p:blipFill>
          <a:blip r:embed="rId6"/>
          <a:srcRect l="3089"/>
          <a:stretch>
            <a:fillRect/>
          </a:stretch>
        </p:blipFill>
        <p:spPr bwMode="auto">
          <a:xfrm>
            <a:off x="5656675" y="4071942"/>
            <a:ext cx="3487325" cy="2605083"/>
          </a:xfrm>
          <a:prstGeom prst="rect">
            <a:avLst/>
          </a:prstGeom>
          <a:noFill/>
        </p:spPr>
      </p:pic>
      <p:grpSp>
        <p:nvGrpSpPr>
          <p:cNvPr id="19" name="Группа 18"/>
          <p:cNvGrpSpPr/>
          <p:nvPr/>
        </p:nvGrpSpPr>
        <p:grpSpPr>
          <a:xfrm>
            <a:off x="5295171" y="4044227"/>
            <a:ext cx="1508233" cy="890652"/>
            <a:chOff x="650356" y="2692241"/>
            <a:chExt cx="1545018" cy="890652"/>
          </a:xfrm>
        </p:grpSpPr>
        <p:sp>
          <p:nvSpPr>
            <p:cNvPr id="20" name="Скругленный прямоугольник 19"/>
            <p:cNvSpPr/>
            <p:nvPr/>
          </p:nvSpPr>
          <p:spPr>
            <a:xfrm>
              <a:off x="692313" y="2725637"/>
              <a:ext cx="1463607" cy="857256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50356" y="2692241"/>
              <a:ext cx="154501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600" b="1" dirty="0" smtClean="0">
                  <a:latin typeface="Times New Roman" pitchFamily="18" charset="0"/>
                  <a:cs typeface="Times New Roman" pitchFamily="18" charset="0"/>
                </a:rPr>
                <a:t>ПРС группы </a:t>
              </a:r>
            </a:p>
            <a:p>
              <a:pPr algn="ctr"/>
              <a:r>
                <a:rPr lang="ru-RU" sz="1600" b="1" dirty="0" smtClean="0">
                  <a:latin typeface="Times New Roman" pitchFamily="18" charset="0"/>
                  <a:cs typeface="Times New Roman" pitchFamily="18" charset="0"/>
                </a:rPr>
                <a:t>двигательная </a:t>
              </a:r>
            </a:p>
            <a:p>
              <a:pPr algn="ctr"/>
              <a:r>
                <a:rPr lang="ru-RU" sz="1600" b="1" dirty="0" smtClean="0">
                  <a:latin typeface="Times New Roman" pitchFamily="18" charset="0"/>
                  <a:cs typeface="Times New Roman" pitchFamily="18" charset="0"/>
                </a:rPr>
                <a:t>активность:</a:t>
              </a:r>
              <a:endParaRPr lang="ru-RU" sz="16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026" name="Picture 2" descr="C:\Users\Лена\Desktop\DSC0756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20" y="1214422"/>
            <a:ext cx="2400000" cy="1800000"/>
          </a:xfrm>
          <a:prstGeom prst="rect">
            <a:avLst/>
          </a:prstGeom>
          <a:noFill/>
        </p:spPr>
      </p:pic>
      <p:grpSp>
        <p:nvGrpSpPr>
          <p:cNvPr id="15" name="Группа 14"/>
          <p:cNvGrpSpPr/>
          <p:nvPr/>
        </p:nvGrpSpPr>
        <p:grpSpPr>
          <a:xfrm>
            <a:off x="214282" y="571480"/>
            <a:ext cx="1928826" cy="714380"/>
            <a:chOff x="692314" y="2725637"/>
            <a:chExt cx="1975871" cy="714380"/>
          </a:xfrm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692314" y="2725637"/>
              <a:ext cx="1975871" cy="714380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85786" y="2857496"/>
              <a:ext cx="175419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 smtClean="0">
                  <a:latin typeface="Times New Roman" pitchFamily="18" charset="0"/>
                  <a:cs typeface="Times New Roman" pitchFamily="18" charset="0"/>
                </a:rPr>
                <a:t>Дни здоровья</a:t>
              </a:r>
              <a:endParaRPr lang="ru-RU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4282" y="0"/>
            <a:ext cx="64017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Формирование основ безопасной жизнедеятельности:</a:t>
            </a:r>
            <a:endParaRPr lang="ru-RU" sz="2000" b="1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Домашний\Desktop\фото аттестайия\IMG_20220311_170121.jpg"/>
          <p:cNvPicPr>
            <a:picLocks noChangeAspect="1" noChangeArrowheads="1"/>
          </p:cNvPicPr>
          <p:nvPr/>
        </p:nvPicPr>
        <p:blipFill>
          <a:blip r:embed="rId2" cstate="print"/>
          <a:srcRect l="56555" t="9922" b="16656"/>
          <a:stretch>
            <a:fillRect/>
          </a:stretch>
        </p:blipFill>
        <p:spPr bwMode="auto">
          <a:xfrm rot="240017">
            <a:off x="6804796" y="1283941"/>
            <a:ext cx="2085356" cy="2643206"/>
          </a:xfrm>
          <a:prstGeom prst="rect">
            <a:avLst/>
          </a:prstGeom>
          <a:noFill/>
        </p:spPr>
      </p:pic>
      <p:pic>
        <p:nvPicPr>
          <p:cNvPr id="3075" name="Picture 3" descr="C:\Users\Домашний\Desktop\фото аттестайия\3JNDzPvbEJ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4188713"/>
            <a:ext cx="4066619" cy="2571760"/>
          </a:xfrm>
          <a:prstGeom prst="rect">
            <a:avLst/>
          </a:prstGeom>
          <a:noFill/>
        </p:spPr>
      </p:pic>
      <p:grpSp>
        <p:nvGrpSpPr>
          <p:cNvPr id="11" name="Группа 10"/>
          <p:cNvGrpSpPr/>
          <p:nvPr/>
        </p:nvGrpSpPr>
        <p:grpSpPr>
          <a:xfrm>
            <a:off x="357158" y="3786190"/>
            <a:ext cx="3710759" cy="714380"/>
            <a:chOff x="89537" y="2851888"/>
            <a:chExt cx="4472918" cy="714380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175648" y="2851888"/>
              <a:ext cx="4305537" cy="714380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9537" y="2908333"/>
              <a:ext cx="447291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500" b="1" dirty="0" smtClean="0">
                  <a:latin typeface="Times New Roman" pitchFamily="18" charset="0"/>
                  <a:cs typeface="Times New Roman" pitchFamily="18" charset="0"/>
                </a:rPr>
                <a:t>Районный конкурс</a:t>
              </a:r>
            </a:p>
            <a:p>
              <a:pPr algn="ctr"/>
              <a:r>
                <a:rPr lang="ru-RU" sz="1500" b="1" dirty="0" smtClean="0">
                  <a:latin typeface="Times New Roman" pitchFamily="18" charset="0"/>
                  <a:cs typeface="Times New Roman" pitchFamily="18" charset="0"/>
                </a:rPr>
                <a:t>«Знатоки правил дорожного движения!»</a:t>
              </a:r>
              <a:endParaRPr lang="ru-RU" sz="15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4071934" y="500042"/>
            <a:ext cx="1633782" cy="714380"/>
            <a:chOff x="89537" y="2791739"/>
            <a:chExt cx="1931475" cy="714380"/>
          </a:xfrm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175648" y="2791739"/>
              <a:ext cx="1771894" cy="714380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9537" y="2863177"/>
              <a:ext cx="193147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500" b="1" dirty="0" smtClean="0">
                  <a:latin typeface="Times New Roman" pitchFamily="18" charset="0"/>
                  <a:cs typeface="Times New Roman" pitchFamily="18" charset="0"/>
                </a:rPr>
                <a:t>Акция</a:t>
              </a:r>
            </a:p>
            <a:p>
              <a:pPr algn="ctr"/>
              <a:r>
                <a:rPr lang="ru-RU" sz="1500" b="1" dirty="0" smtClean="0">
                  <a:latin typeface="Times New Roman" pitchFamily="18" charset="0"/>
                  <a:cs typeface="Times New Roman" pitchFamily="18" charset="0"/>
                </a:rPr>
                <a:t>«Наших видно!»</a:t>
              </a:r>
              <a:endParaRPr lang="ru-RU" sz="15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076" name="Picture 4" descr="C:\Users\Домашний\Desktop\фото аттестайия\cgDNFOaLqi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637088">
            <a:off x="49251" y="1335144"/>
            <a:ext cx="2219960" cy="2219960"/>
          </a:xfrm>
          <a:prstGeom prst="rect">
            <a:avLst/>
          </a:prstGeom>
          <a:noFill/>
        </p:spPr>
      </p:pic>
      <p:pic>
        <p:nvPicPr>
          <p:cNvPr id="3077" name="Picture 5" descr="C:\Users\Домашний\Desktop\фото аттестайия\FKQziz9vn7w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37675">
            <a:off x="1871643" y="1113378"/>
            <a:ext cx="1949901" cy="2599868"/>
          </a:xfrm>
          <a:prstGeom prst="rect">
            <a:avLst/>
          </a:prstGeom>
          <a:noFill/>
        </p:spPr>
      </p:pic>
      <p:grpSp>
        <p:nvGrpSpPr>
          <p:cNvPr id="21" name="Группа 20"/>
          <p:cNvGrpSpPr/>
          <p:nvPr/>
        </p:nvGrpSpPr>
        <p:grpSpPr>
          <a:xfrm>
            <a:off x="428596" y="428604"/>
            <a:ext cx="2395025" cy="714380"/>
            <a:chOff x="129575" y="2791739"/>
            <a:chExt cx="2831425" cy="714380"/>
          </a:xfrm>
        </p:grpSpPr>
        <p:sp>
          <p:nvSpPr>
            <p:cNvPr id="22" name="Скругленный прямоугольник 21"/>
            <p:cNvSpPr/>
            <p:nvPr/>
          </p:nvSpPr>
          <p:spPr>
            <a:xfrm>
              <a:off x="175648" y="2791739"/>
              <a:ext cx="2785352" cy="714380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29575" y="2945904"/>
              <a:ext cx="2825350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500" b="1" dirty="0" smtClean="0">
                  <a:latin typeface="Times New Roman" pitchFamily="18" charset="0"/>
                  <a:cs typeface="Times New Roman" pitchFamily="18" charset="0"/>
                </a:rPr>
                <a:t>«Минутки безопасности»</a:t>
              </a:r>
              <a:endParaRPr lang="ru-RU" sz="15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078" name="Picture 6" descr="C:\Users\Домашний\Desktop\IMG_5206.JPG"/>
          <p:cNvPicPr>
            <a:picLocks noChangeAspect="1" noChangeArrowheads="1"/>
          </p:cNvPicPr>
          <p:nvPr/>
        </p:nvPicPr>
        <p:blipFill>
          <a:blip r:embed="rId6" cstate="print"/>
          <a:srcRect l="13229" r="31208"/>
          <a:stretch>
            <a:fillRect/>
          </a:stretch>
        </p:blipFill>
        <p:spPr bwMode="auto">
          <a:xfrm>
            <a:off x="4022185" y="1285860"/>
            <a:ext cx="2202962" cy="2643206"/>
          </a:xfrm>
          <a:prstGeom prst="rect">
            <a:avLst/>
          </a:prstGeom>
          <a:noFill/>
        </p:spPr>
      </p:pic>
      <p:grpSp>
        <p:nvGrpSpPr>
          <p:cNvPr id="7" name="Группа 6"/>
          <p:cNvGrpSpPr/>
          <p:nvPr/>
        </p:nvGrpSpPr>
        <p:grpSpPr>
          <a:xfrm>
            <a:off x="6006787" y="505723"/>
            <a:ext cx="3137214" cy="714380"/>
            <a:chOff x="441249" y="2868858"/>
            <a:chExt cx="3781572" cy="714380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441249" y="2868858"/>
              <a:ext cx="3781572" cy="714380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92313" y="2889459"/>
              <a:ext cx="332892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500" b="1" dirty="0" smtClean="0">
                  <a:latin typeface="Times New Roman" pitchFamily="18" charset="0"/>
                  <a:cs typeface="Times New Roman" pitchFamily="18" charset="0"/>
                </a:rPr>
                <a:t>Акция «По телефону разговаривая, </a:t>
              </a:r>
            </a:p>
            <a:p>
              <a:pPr algn="ctr"/>
              <a:r>
                <a:rPr lang="ru-RU" sz="1500" b="1" dirty="0" smtClean="0">
                  <a:latin typeface="Times New Roman" pitchFamily="18" charset="0"/>
                  <a:cs typeface="Times New Roman" pitchFamily="18" charset="0"/>
                </a:rPr>
                <a:t>можно угодить в аварию!»</a:t>
              </a:r>
              <a:endParaRPr lang="ru-RU" sz="15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081" name="Picture 9" descr="C:\Users\Домашний\Desktop\прс 4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42898" y="4214818"/>
            <a:ext cx="3888914" cy="2643182"/>
          </a:xfrm>
          <a:prstGeom prst="rect">
            <a:avLst/>
          </a:prstGeom>
          <a:noFill/>
        </p:spPr>
      </p:pic>
      <p:grpSp>
        <p:nvGrpSpPr>
          <p:cNvPr id="15" name="Группа 14"/>
          <p:cNvGrpSpPr/>
          <p:nvPr/>
        </p:nvGrpSpPr>
        <p:grpSpPr>
          <a:xfrm>
            <a:off x="4357686" y="4000504"/>
            <a:ext cx="2143140" cy="428628"/>
            <a:chOff x="427356" y="2791739"/>
            <a:chExt cx="2533644" cy="428628"/>
          </a:xfrm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427356" y="2791739"/>
              <a:ext cx="2533644" cy="428628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44168" y="2830126"/>
              <a:ext cx="2327849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500" b="1" dirty="0" smtClean="0">
                  <a:latin typeface="Times New Roman" pitchFamily="18" charset="0"/>
                  <a:cs typeface="Times New Roman" pitchFamily="18" charset="0"/>
                </a:rPr>
                <a:t>Центр безопасности:</a:t>
              </a:r>
              <a:endParaRPr lang="ru-RU" sz="15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080" name="Picture 8" descr="C:\Users\Домашний\Desktop\прс 3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72264" y="4286256"/>
            <a:ext cx="2307252" cy="10990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4282" y="0"/>
            <a:ext cx="77482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Деятельность по просвещению и приобщению родителей и детей</a:t>
            </a:r>
          </a:p>
          <a:p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 в вопросах охраны и укрепления здоровья:</a:t>
            </a:r>
            <a:endParaRPr lang="ru-RU" sz="2000" b="1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C:\Users\Домашний\Desktop\фото аттестайия\gt6VSxZjxg8.jpg"/>
          <p:cNvPicPr>
            <a:picLocks noChangeAspect="1" noChangeArrowheads="1"/>
          </p:cNvPicPr>
          <p:nvPr/>
        </p:nvPicPr>
        <p:blipFill>
          <a:blip r:embed="rId2" cstate="print"/>
          <a:srcRect l="5159" t="16624" r="7033" b="15907"/>
          <a:stretch>
            <a:fillRect/>
          </a:stretch>
        </p:blipFill>
        <p:spPr bwMode="auto">
          <a:xfrm>
            <a:off x="142844" y="4330669"/>
            <a:ext cx="4214842" cy="2428892"/>
          </a:xfrm>
          <a:prstGeom prst="rect">
            <a:avLst/>
          </a:prstGeom>
          <a:noFill/>
        </p:spPr>
      </p:pic>
      <p:grpSp>
        <p:nvGrpSpPr>
          <p:cNvPr id="8" name="Группа 7"/>
          <p:cNvGrpSpPr/>
          <p:nvPr/>
        </p:nvGrpSpPr>
        <p:grpSpPr>
          <a:xfrm>
            <a:off x="285720" y="3726459"/>
            <a:ext cx="1928826" cy="714380"/>
            <a:chOff x="692314" y="2725637"/>
            <a:chExt cx="1975871" cy="714380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692314" y="2725637"/>
              <a:ext cx="1975871" cy="714380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675" y="2868513"/>
              <a:ext cx="174424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 smtClean="0">
                  <a:latin typeface="Times New Roman" pitchFamily="18" charset="0"/>
                  <a:cs typeface="Times New Roman" pitchFamily="18" charset="0"/>
                </a:rPr>
                <a:t>Кросс Нации</a:t>
              </a:r>
              <a:endParaRPr lang="ru-RU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4100" name="Picture 4" descr="C:\Users\Домашний\Desktop\фото аттестайия\тур.jpg"/>
          <p:cNvPicPr>
            <a:picLocks noChangeAspect="1" noChangeArrowheads="1"/>
          </p:cNvPicPr>
          <p:nvPr/>
        </p:nvPicPr>
        <p:blipFill>
          <a:blip r:embed="rId3"/>
          <a:srcRect l="30599" t="31243" r="28971"/>
          <a:stretch>
            <a:fillRect/>
          </a:stretch>
        </p:blipFill>
        <p:spPr bwMode="auto">
          <a:xfrm rot="21053372">
            <a:off x="4486453" y="4733093"/>
            <a:ext cx="2178115" cy="1800000"/>
          </a:xfrm>
          <a:prstGeom prst="rect">
            <a:avLst/>
          </a:prstGeom>
          <a:noFill/>
        </p:spPr>
      </p:pic>
      <p:pic>
        <p:nvPicPr>
          <p:cNvPr id="4101" name="Picture 5" descr="C:\Users\Домашний\Desktop\фото аттестайия\тур 2.jpg"/>
          <p:cNvPicPr>
            <a:picLocks noChangeAspect="1" noChangeArrowheads="1"/>
          </p:cNvPicPr>
          <p:nvPr/>
        </p:nvPicPr>
        <p:blipFill>
          <a:blip r:embed="rId4"/>
          <a:srcRect l="5859" r="56640"/>
          <a:stretch>
            <a:fillRect/>
          </a:stretch>
        </p:blipFill>
        <p:spPr bwMode="auto">
          <a:xfrm rot="471062">
            <a:off x="6761064" y="3903656"/>
            <a:ext cx="2146339" cy="2781278"/>
          </a:xfrm>
          <a:prstGeom prst="rect">
            <a:avLst/>
          </a:prstGeom>
          <a:noFill/>
        </p:spPr>
      </p:pic>
      <p:grpSp>
        <p:nvGrpSpPr>
          <p:cNvPr id="14" name="Группа 13"/>
          <p:cNvGrpSpPr/>
          <p:nvPr/>
        </p:nvGrpSpPr>
        <p:grpSpPr>
          <a:xfrm>
            <a:off x="4681825" y="3874326"/>
            <a:ext cx="1967205" cy="735256"/>
            <a:chOff x="658456" y="2725637"/>
            <a:chExt cx="2015186" cy="735256"/>
          </a:xfrm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692314" y="2725637"/>
              <a:ext cx="1975871" cy="714380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58456" y="2753007"/>
              <a:ext cx="201518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dirty="0" smtClean="0">
                  <a:latin typeface="Times New Roman" pitchFamily="18" charset="0"/>
                  <a:cs typeface="Times New Roman" pitchFamily="18" charset="0"/>
                </a:rPr>
                <a:t>Туристический</a:t>
              </a:r>
            </a:p>
            <a:p>
              <a:pPr algn="ctr"/>
              <a:r>
                <a:rPr lang="ru-RU" sz="2000" b="1" dirty="0" smtClean="0">
                  <a:latin typeface="Times New Roman" pitchFamily="18" charset="0"/>
                  <a:cs typeface="Times New Roman" pitchFamily="18" charset="0"/>
                </a:rPr>
                <a:t> слет</a:t>
              </a:r>
              <a:endParaRPr lang="ru-RU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4506588" y="714356"/>
            <a:ext cx="3883179" cy="714380"/>
            <a:chOff x="658456" y="2725637"/>
            <a:chExt cx="3977893" cy="714380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692314" y="2725637"/>
              <a:ext cx="3917885" cy="714380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58456" y="2753007"/>
              <a:ext cx="3977893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b="1" dirty="0" smtClean="0">
                  <a:latin typeface="Times New Roman" pitchFamily="18" charset="0"/>
                  <a:cs typeface="Times New Roman" pitchFamily="18" charset="0"/>
                </a:rPr>
                <a:t>Всероссийский фестиваль игры</a:t>
              </a:r>
            </a:p>
            <a:p>
              <a:pPr algn="ctr"/>
              <a:r>
                <a:rPr lang="ru-RU" b="1" dirty="0" smtClean="0">
                  <a:latin typeface="Times New Roman" pitchFamily="18" charset="0"/>
                  <a:cs typeface="Times New Roman" pitchFamily="18" charset="0"/>
                </a:rPr>
                <a:t>4Д: Дети. Движение. Дружба. Двор</a:t>
              </a:r>
              <a:r>
                <a:rPr lang="ru-RU" sz="2000" b="1" dirty="0" smtClean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ru-RU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4102" name="Picture 6" descr="C:\Users\Домашний\Desktop\фото аттестайия\d0_0J0WoX54.jpg"/>
          <p:cNvPicPr>
            <a:picLocks noChangeAspect="1" noChangeArrowheads="1"/>
          </p:cNvPicPr>
          <p:nvPr/>
        </p:nvPicPr>
        <p:blipFill>
          <a:blip r:embed="rId5" cstate="print"/>
          <a:srcRect l="17357" r="16107"/>
          <a:stretch>
            <a:fillRect/>
          </a:stretch>
        </p:blipFill>
        <p:spPr bwMode="auto">
          <a:xfrm>
            <a:off x="5715008" y="1500174"/>
            <a:ext cx="3168553" cy="2314116"/>
          </a:xfrm>
          <a:prstGeom prst="rect">
            <a:avLst/>
          </a:prstGeom>
          <a:noFill/>
        </p:spPr>
      </p:pic>
      <p:pic>
        <p:nvPicPr>
          <p:cNvPr id="4103" name="Picture 7" descr="C:\Users\Домашний\Desktop\фото аттестайия\IMG_20221120_160306.jpg"/>
          <p:cNvPicPr>
            <a:picLocks noChangeAspect="1" noChangeArrowheads="1"/>
          </p:cNvPicPr>
          <p:nvPr/>
        </p:nvPicPr>
        <p:blipFill>
          <a:blip r:embed="rId6" cstate="print"/>
          <a:srcRect l="2646" t="1984" r="7395" b="4749"/>
          <a:stretch>
            <a:fillRect/>
          </a:stretch>
        </p:blipFill>
        <p:spPr bwMode="auto">
          <a:xfrm>
            <a:off x="3929058" y="1500174"/>
            <a:ext cx="1705393" cy="2357454"/>
          </a:xfrm>
          <a:prstGeom prst="rect">
            <a:avLst/>
          </a:prstGeom>
          <a:noFill/>
        </p:spPr>
      </p:pic>
      <p:pic>
        <p:nvPicPr>
          <p:cNvPr id="4104" name="Picture 8" descr="C:\Users\Домашний\Desktop\фото аттестайия\roditeli2.jpg"/>
          <p:cNvPicPr>
            <a:picLocks noChangeAspect="1" noChangeArrowheads="1"/>
          </p:cNvPicPr>
          <p:nvPr/>
        </p:nvPicPr>
        <p:blipFill>
          <a:blip r:embed="rId7" cstate="print"/>
          <a:srcRect t="11906" b="30547"/>
          <a:stretch>
            <a:fillRect/>
          </a:stretch>
        </p:blipFill>
        <p:spPr bwMode="auto">
          <a:xfrm rot="886889">
            <a:off x="1928794" y="1571612"/>
            <a:ext cx="1750781" cy="2071702"/>
          </a:xfrm>
          <a:prstGeom prst="rect">
            <a:avLst/>
          </a:prstGeom>
          <a:noFill/>
        </p:spPr>
      </p:pic>
      <p:pic>
        <p:nvPicPr>
          <p:cNvPr id="2050" name="Picture 2" descr="C:\Users\Лена\Desktop\dlja_roditelej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056024">
            <a:off x="162292" y="1398676"/>
            <a:ext cx="1605288" cy="2187123"/>
          </a:xfrm>
          <a:prstGeom prst="rect">
            <a:avLst/>
          </a:prstGeom>
          <a:noFill/>
        </p:spPr>
      </p:pic>
      <p:grpSp>
        <p:nvGrpSpPr>
          <p:cNvPr id="22" name="Группа 21"/>
          <p:cNvGrpSpPr/>
          <p:nvPr/>
        </p:nvGrpSpPr>
        <p:grpSpPr>
          <a:xfrm>
            <a:off x="142844" y="714356"/>
            <a:ext cx="3357586" cy="718558"/>
            <a:chOff x="692314" y="2725637"/>
            <a:chExt cx="3439479" cy="718558"/>
          </a:xfrm>
        </p:grpSpPr>
        <p:sp>
          <p:nvSpPr>
            <p:cNvPr id="23" name="Скругленный прямоугольник 22"/>
            <p:cNvSpPr/>
            <p:nvPr/>
          </p:nvSpPr>
          <p:spPr>
            <a:xfrm>
              <a:off x="692314" y="2725637"/>
              <a:ext cx="3439479" cy="714380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38675" y="2736309"/>
              <a:ext cx="311289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 smtClean="0">
                  <a:latin typeface="Times New Roman" pitchFamily="18" charset="0"/>
                  <a:cs typeface="Times New Roman" pitchFamily="18" charset="0"/>
                </a:rPr>
                <a:t>Информационный стенд</a:t>
              </a:r>
            </a:p>
            <a:p>
              <a:pPr algn="ctr"/>
              <a:r>
                <a:rPr lang="ru-RU" sz="2000" b="1" dirty="0" smtClean="0">
                  <a:latin typeface="Times New Roman" pitchFamily="18" charset="0"/>
                  <a:cs typeface="Times New Roman" pitchFamily="18" charset="0"/>
                </a:rPr>
                <a:t>для родителей</a:t>
              </a:r>
              <a:endParaRPr lang="ru-RU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4282" y="71414"/>
            <a:ext cx="41751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Решение задач речевого развития:</a:t>
            </a:r>
            <a:endParaRPr lang="ru-RU" sz="2000" b="1" u="sng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142844" y="785794"/>
            <a:ext cx="3357586" cy="714380"/>
            <a:chOff x="692314" y="2725637"/>
            <a:chExt cx="3439479" cy="714380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692314" y="2725637"/>
              <a:ext cx="3439479" cy="71438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38675" y="2868513"/>
              <a:ext cx="31100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 smtClean="0">
                  <a:latin typeface="Times New Roman" pitchFamily="18" charset="0"/>
                  <a:cs typeface="Times New Roman" pitchFamily="18" charset="0"/>
                </a:rPr>
                <a:t>Литературные гостиные</a:t>
              </a:r>
              <a:endParaRPr lang="ru-RU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5122" name="Picture 2" descr="C:\Users\Домашний\Desktop\фото аттестайия\NfvCSs2UVqI.jpg"/>
          <p:cNvPicPr>
            <a:picLocks noChangeAspect="1" noChangeArrowheads="1"/>
          </p:cNvPicPr>
          <p:nvPr/>
        </p:nvPicPr>
        <p:blipFill>
          <a:blip r:embed="rId2"/>
          <a:srcRect t="33735" r="43562"/>
          <a:stretch>
            <a:fillRect/>
          </a:stretch>
        </p:blipFill>
        <p:spPr bwMode="auto">
          <a:xfrm rot="20771959">
            <a:off x="238129" y="3992304"/>
            <a:ext cx="3214678" cy="2385554"/>
          </a:xfrm>
          <a:prstGeom prst="rect">
            <a:avLst/>
          </a:prstGeom>
          <a:noFill/>
        </p:spPr>
      </p:pic>
      <p:pic>
        <p:nvPicPr>
          <p:cNvPr id="5123" name="Picture 3" descr="C:\Users\Домашний\Desktop\фото аттестайия\AU5WYrQYgY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670" y="4857760"/>
            <a:ext cx="2400000" cy="1800000"/>
          </a:xfrm>
          <a:prstGeom prst="rect">
            <a:avLst/>
          </a:prstGeom>
          <a:noFill/>
        </p:spPr>
      </p:pic>
      <p:pic>
        <p:nvPicPr>
          <p:cNvPr id="5124" name="Picture 4" descr="C:\Users\Домашний\Desktop\Новая папка (5)\IMG_20220329_093257.jpg"/>
          <p:cNvPicPr>
            <a:picLocks noChangeAspect="1" noChangeArrowheads="1"/>
          </p:cNvPicPr>
          <p:nvPr/>
        </p:nvPicPr>
        <p:blipFill>
          <a:blip r:embed="rId4" cstate="print"/>
          <a:srcRect l="17400" r="36835"/>
          <a:stretch>
            <a:fillRect/>
          </a:stretch>
        </p:blipFill>
        <p:spPr bwMode="auto">
          <a:xfrm rot="604410">
            <a:off x="5888364" y="2891644"/>
            <a:ext cx="2928958" cy="3600000"/>
          </a:xfrm>
          <a:prstGeom prst="rect">
            <a:avLst/>
          </a:prstGeom>
          <a:noFill/>
        </p:spPr>
      </p:pic>
      <p:pic>
        <p:nvPicPr>
          <p:cNvPr id="5126" name="Picture 6" descr="C:\Users\Домашний\Desktop\Новая папка (5)\IMG_20220329_093413.jpg"/>
          <p:cNvPicPr>
            <a:picLocks noChangeAspect="1" noChangeArrowheads="1"/>
          </p:cNvPicPr>
          <p:nvPr/>
        </p:nvPicPr>
        <p:blipFill>
          <a:blip r:embed="rId5" cstate="print"/>
          <a:srcRect l="24557" t="17859" r="26330"/>
          <a:stretch>
            <a:fillRect/>
          </a:stretch>
        </p:blipFill>
        <p:spPr bwMode="auto">
          <a:xfrm rot="21125040">
            <a:off x="4715074" y="4225413"/>
            <a:ext cx="2383906" cy="2242678"/>
          </a:xfrm>
          <a:prstGeom prst="rect">
            <a:avLst/>
          </a:prstGeom>
          <a:noFill/>
        </p:spPr>
      </p:pic>
      <p:pic>
        <p:nvPicPr>
          <p:cNvPr id="5127" name="Picture 7" descr="C:\Users\Домашний\Desktop\фото аттестайия\dDebhP2KSs8.jpg"/>
          <p:cNvPicPr>
            <a:picLocks noChangeAspect="1" noChangeArrowheads="1"/>
          </p:cNvPicPr>
          <p:nvPr/>
        </p:nvPicPr>
        <p:blipFill>
          <a:blip r:embed="rId6" cstate="print"/>
          <a:srcRect b="22609"/>
          <a:stretch>
            <a:fillRect/>
          </a:stretch>
        </p:blipFill>
        <p:spPr bwMode="auto">
          <a:xfrm>
            <a:off x="4714876" y="285728"/>
            <a:ext cx="3815342" cy="2214554"/>
          </a:xfrm>
          <a:prstGeom prst="rect">
            <a:avLst/>
          </a:prstGeom>
          <a:noFill/>
        </p:spPr>
      </p:pic>
      <p:grpSp>
        <p:nvGrpSpPr>
          <p:cNvPr id="15" name="Группа 14"/>
          <p:cNvGrpSpPr/>
          <p:nvPr/>
        </p:nvGrpSpPr>
        <p:grpSpPr>
          <a:xfrm>
            <a:off x="571472" y="1928802"/>
            <a:ext cx="3643339" cy="1938992"/>
            <a:chOff x="399592" y="2725637"/>
            <a:chExt cx="3732202" cy="1938992"/>
          </a:xfrm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399592" y="2725637"/>
              <a:ext cx="3732201" cy="1571636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99593" y="2725637"/>
              <a:ext cx="3732201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 smtClean="0">
                  <a:latin typeface="Times New Roman" pitchFamily="18" charset="0"/>
                  <a:cs typeface="Times New Roman" pitchFamily="18" charset="0"/>
                </a:rPr>
                <a:t>«Наш любимый дедушка Корней»,</a:t>
              </a:r>
            </a:p>
            <a:p>
              <a:pPr algn="ctr"/>
              <a:r>
                <a:rPr lang="ru-RU" sz="2000" dirty="0" smtClean="0">
                  <a:latin typeface="Times New Roman" pitchFamily="18" charset="0"/>
                  <a:cs typeface="Times New Roman" pitchFamily="18" charset="0"/>
                </a:rPr>
                <a:t>«По страницам произведений </a:t>
              </a:r>
            </a:p>
            <a:p>
              <a:pPr algn="ctr"/>
              <a:r>
                <a:rPr lang="ru-RU" sz="2000" dirty="0" smtClean="0">
                  <a:latin typeface="Times New Roman" pitchFamily="18" charset="0"/>
                  <a:cs typeface="Times New Roman" pitchFamily="18" charset="0"/>
                </a:rPr>
                <a:t>С.Я. Маршака»,</a:t>
              </a:r>
            </a:p>
            <a:p>
              <a:pPr algn="ctr"/>
              <a:r>
                <a:rPr lang="ru-RU" sz="2000" dirty="0" smtClean="0">
                  <a:latin typeface="Times New Roman" pitchFamily="18" charset="0"/>
                  <a:cs typeface="Times New Roman" pitchFamily="18" charset="0"/>
                </a:rPr>
                <a:t>«Пушкинский день»</a:t>
              </a:r>
            </a:p>
            <a:p>
              <a:endParaRPr lang="ru-RU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214282" y="142852"/>
            <a:ext cx="3423694" cy="714380"/>
            <a:chOff x="692314" y="2725637"/>
            <a:chExt cx="3507199" cy="714380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692314" y="2725637"/>
              <a:ext cx="3439479" cy="71438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92314" y="2868513"/>
              <a:ext cx="35071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 smtClean="0">
                  <a:latin typeface="Times New Roman" pitchFamily="18" charset="0"/>
                  <a:cs typeface="Times New Roman" pitchFamily="18" charset="0"/>
                </a:rPr>
                <a:t>Районные конкурсы чтецов</a:t>
              </a:r>
              <a:endParaRPr lang="ru-RU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6147" name="Picture 3" descr="C:\Users\Домашний\Desktop\фото аттестайия\sVT0uD04klk.jpg"/>
          <p:cNvPicPr>
            <a:picLocks noChangeAspect="1" noChangeArrowheads="1"/>
          </p:cNvPicPr>
          <p:nvPr/>
        </p:nvPicPr>
        <p:blipFill>
          <a:blip r:embed="rId2" cstate="print"/>
          <a:srcRect b="3968"/>
          <a:stretch>
            <a:fillRect/>
          </a:stretch>
        </p:blipFill>
        <p:spPr bwMode="auto">
          <a:xfrm>
            <a:off x="1071538" y="3258000"/>
            <a:ext cx="2703333" cy="3457148"/>
          </a:xfrm>
          <a:prstGeom prst="rect">
            <a:avLst/>
          </a:prstGeom>
          <a:noFill/>
        </p:spPr>
      </p:pic>
      <p:pic>
        <p:nvPicPr>
          <p:cNvPr id="6146" name="Picture 2" descr="C:\Users\Домашний\Desktop\фото аттестайия\Hu-oAc9CX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3458" y="928669"/>
            <a:ext cx="2214578" cy="3130555"/>
          </a:xfrm>
          <a:prstGeom prst="rect">
            <a:avLst/>
          </a:prstGeom>
          <a:noFill/>
        </p:spPr>
      </p:pic>
      <p:pic>
        <p:nvPicPr>
          <p:cNvPr id="6148" name="Picture 4" descr="C:\Users\Домашний\Desktop\фото аттестайия\aCnj7PIjtw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4071942"/>
            <a:ext cx="4534246" cy="2571768"/>
          </a:xfrm>
          <a:prstGeom prst="rect">
            <a:avLst/>
          </a:prstGeom>
          <a:noFill/>
        </p:spPr>
      </p:pic>
      <p:grpSp>
        <p:nvGrpSpPr>
          <p:cNvPr id="10" name="Группа 9"/>
          <p:cNvGrpSpPr/>
          <p:nvPr/>
        </p:nvGrpSpPr>
        <p:grpSpPr>
          <a:xfrm>
            <a:off x="4989266" y="3500438"/>
            <a:ext cx="4077617" cy="714380"/>
            <a:chOff x="613312" y="2725637"/>
            <a:chExt cx="4177072" cy="714380"/>
          </a:xfrm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692313" y="2725637"/>
              <a:ext cx="4098071" cy="71438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13312" y="2791394"/>
              <a:ext cx="411740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600" b="1" dirty="0" smtClean="0">
                  <a:latin typeface="Times New Roman" pitchFamily="18" charset="0"/>
                  <a:cs typeface="Times New Roman" pitchFamily="18" charset="0"/>
                </a:rPr>
                <a:t>Номинация «Художественное чтение»</a:t>
              </a:r>
            </a:p>
            <a:p>
              <a:pPr algn="ctr"/>
              <a:r>
                <a:rPr lang="ru-RU" sz="1600" b="1" dirty="0" smtClean="0">
                  <a:latin typeface="Times New Roman" pitchFamily="18" charset="0"/>
                  <a:cs typeface="Times New Roman" pitchFamily="18" charset="0"/>
                </a:rPr>
                <a:t>Районный фестиваль «Весенняя капель»</a:t>
              </a:r>
              <a:endParaRPr lang="ru-RU" sz="16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6150" name="Picture 6" descr="C:\Users\Домашний\Desktop\буктр.PNG"/>
          <p:cNvPicPr>
            <a:picLocks noChangeAspect="1" noChangeArrowheads="1"/>
          </p:cNvPicPr>
          <p:nvPr/>
        </p:nvPicPr>
        <p:blipFill>
          <a:blip r:embed="rId5"/>
          <a:srcRect r="818"/>
          <a:stretch>
            <a:fillRect/>
          </a:stretch>
        </p:blipFill>
        <p:spPr bwMode="auto">
          <a:xfrm>
            <a:off x="5715008" y="1701602"/>
            <a:ext cx="3071834" cy="1765785"/>
          </a:xfrm>
          <a:prstGeom prst="rect">
            <a:avLst/>
          </a:prstGeom>
          <a:noFill/>
        </p:spPr>
      </p:pic>
      <p:pic>
        <p:nvPicPr>
          <p:cNvPr id="6149" name="Picture 5" descr="C:\Users\Домашний\Desktop\бук.PNG"/>
          <p:cNvPicPr>
            <a:picLocks noChangeAspect="1" noChangeArrowheads="1"/>
          </p:cNvPicPr>
          <p:nvPr/>
        </p:nvPicPr>
        <p:blipFill>
          <a:blip r:embed="rId6" cstate="print"/>
          <a:srcRect l="2283"/>
          <a:stretch>
            <a:fillRect/>
          </a:stretch>
        </p:blipFill>
        <p:spPr bwMode="auto">
          <a:xfrm rot="299388">
            <a:off x="6133360" y="332559"/>
            <a:ext cx="2786082" cy="1527766"/>
          </a:xfrm>
          <a:prstGeom prst="rect">
            <a:avLst/>
          </a:prstGeom>
          <a:noFill/>
        </p:spPr>
      </p:pic>
      <p:grpSp>
        <p:nvGrpSpPr>
          <p:cNvPr id="15" name="Группа 14"/>
          <p:cNvGrpSpPr/>
          <p:nvPr/>
        </p:nvGrpSpPr>
        <p:grpSpPr>
          <a:xfrm>
            <a:off x="4572000" y="214290"/>
            <a:ext cx="3495957" cy="428628"/>
            <a:chOff x="692314" y="2868513"/>
            <a:chExt cx="3581225" cy="428628"/>
          </a:xfrm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692314" y="2868513"/>
              <a:ext cx="3512659" cy="428628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92314" y="2868513"/>
              <a:ext cx="358122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b="1" dirty="0" smtClean="0">
                  <a:latin typeface="Times New Roman" pitchFamily="18" charset="0"/>
                  <a:cs typeface="Times New Roman" pitchFamily="18" charset="0"/>
                </a:rPr>
                <a:t>Всероссийский проект «</a:t>
              </a:r>
              <a:r>
                <a:rPr lang="ru-RU" sz="1600" b="1" dirty="0" err="1" smtClean="0">
                  <a:latin typeface="Times New Roman" pitchFamily="18" charset="0"/>
                  <a:cs typeface="Times New Roman" pitchFamily="18" charset="0"/>
                </a:rPr>
                <a:t>КнигаБум</a:t>
              </a:r>
              <a:r>
                <a:rPr lang="ru-RU" sz="1600" b="1" dirty="0" smtClean="0">
                  <a:latin typeface="Times New Roman" pitchFamily="18" charset="0"/>
                  <a:cs typeface="Times New Roman" pitchFamily="18" charset="0"/>
                </a:rPr>
                <a:t>»</a:t>
              </a:r>
              <a:endParaRPr lang="ru-RU" sz="16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074" name="Picture 2" descr="C:\Users\Лена\Downloads\IMG-ddbb2c99a12940cb9526695befd9c88f-V.jpg"/>
          <p:cNvPicPr>
            <a:picLocks noChangeAspect="1" noChangeArrowheads="1"/>
          </p:cNvPicPr>
          <p:nvPr/>
        </p:nvPicPr>
        <p:blipFill>
          <a:blip r:embed="rId7" cstate="print"/>
          <a:srcRect l="8743" r="6011" b="9836"/>
          <a:stretch>
            <a:fillRect/>
          </a:stretch>
        </p:blipFill>
        <p:spPr bwMode="auto">
          <a:xfrm>
            <a:off x="214283" y="928670"/>
            <a:ext cx="2220873" cy="313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Домашний\Desktop\Аттестация\ПРС\IMG_20221103_143732.jpg"/>
          <p:cNvPicPr>
            <a:picLocks noChangeAspect="1" noChangeArrowheads="1"/>
          </p:cNvPicPr>
          <p:nvPr/>
        </p:nvPicPr>
        <p:blipFill>
          <a:blip r:embed="rId2" cstate="print"/>
          <a:srcRect l="21167" r="23270"/>
          <a:stretch>
            <a:fillRect/>
          </a:stretch>
        </p:blipFill>
        <p:spPr bwMode="auto">
          <a:xfrm rot="21274899">
            <a:off x="3983153" y="2217341"/>
            <a:ext cx="1773496" cy="4255828"/>
          </a:xfrm>
          <a:prstGeom prst="rect">
            <a:avLst/>
          </a:prstGeom>
          <a:noFill/>
        </p:spPr>
      </p:pic>
      <p:pic>
        <p:nvPicPr>
          <p:cNvPr id="6" name="Picture 2" descr="C:\Users\Домашний\Desktop\Аттестация\ПРС\IMG_20221103_135217.jpg"/>
          <p:cNvPicPr>
            <a:picLocks noChangeAspect="1" noChangeArrowheads="1"/>
          </p:cNvPicPr>
          <p:nvPr/>
        </p:nvPicPr>
        <p:blipFill>
          <a:blip r:embed="rId3" cstate="print"/>
          <a:srcRect l="8930" r="4749"/>
          <a:stretch>
            <a:fillRect/>
          </a:stretch>
        </p:blipFill>
        <p:spPr bwMode="auto">
          <a:xfrm rot="21307335">
            <a:off x="477515" y="3497837"/>
            <a:ext cx="3426206" cy="2976862"/>
          </a:xfrm>
          <a:prstGeom prst="rect">
            <a:avLst/>
          </a:prstGeom>
          <a:noFill/>
        </p:spPr>
      </p:pic>
      <p:pic>
        <p:nvPicPr>
          <p:cNvPr id="7171" name="Picture 3" descr="C:\Users\Домашний\Desktop\гитар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71802" y="1214422"/>
            <a:ext cx="2562226" cy="1162050"/>
          </a:xfrm>
          <a:prstGeom prst="rect">
            <a:avLst/>
          </a:prstGeom>
          <a:noFill/>
        </p:spPr>
      </p:pic>
      <p:pic>
        <p:nvPicPr>
          <p:cNvPr id="7172" name="Picture 4" descr="C:\Users\Домашний\Desktop\разщго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2071678"/>
            <a:ext cx="2943226" cy="1314450"/>
          </a:xfrm>
          <a:prstGeom prst="rect">
            <a:avLst/>
          </a:prstGeom>
          <a:noFill/>
        </p:spPr>
      </p:pic>
      <p:pic>
        <p:nvPicPr>
          <p:cNvPr id="7173" name="Picture 5" descr="C:\Users\Домашний\Desktop\сказоч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15192" y="1758901"/>
            <a:ext cx="1928808" cy="892967"/>
          </a:xfrm>
          <a:prstGeom prst="rect">
            <a:avLst/>
          </a:prstGeom>
          <a:noFill/>
        </p:spPr>
      </p:pic>
      <p:pic>
        <p:nvPicPr>
          <p:cNvPr id="7174" name="Picture 6" descr="C:\Users\Домашний\Desktop\театр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28106" y="285728"/>
            <a:ext cx="2015894" cy="928670"/>
          </a:xfrm>
          <a:prstGeom prst="rect">
            <a:avLst/>
          </a:prstGeom>
          <a:noFill/>
        </p:spPr>
      </p:pic>
      <p:pic>
        <p:nvPicPr>
          <p:cNvPr id="5" name="Picture 3" descr="C:\Users\Домашний\Desktop\Аттестация\ПРС\IMG_20221103_135209.jpg"/>
          <p:cNvPicPr>
            <a:picLocks noChangeAspect="1" noChangeArrowheads="1"/>
          </p:cNvPicPr>
          <p:nvPr/>
        </p:nvPicPr>
        <p:blipFill>
          <a:blip r:embed="rId8" cstate="print"/>
          <a:srcRect l="13191" r="7177"/>
          <a:stretch>
            <a:fillRect/>
          </a:stretch>
        </p:blipFill>
        <p:spPr bwMode="auto">
          <a:xfrm rot="545541">
            <a:off x="6224620" y="2589375"/>
            <a:ext cx="2343376" cy="3923647"/>
          </a:xfrm>
          <a:prstGeom prst="rect">
            <a:avLst/>
          </a:prstGeom>
          <a:noFill/>
        </p:spPr>
      </p:pic>
      <p:pic>
        <p:nvPicPr>
          <p:cNvPr id="8" name="Picture 2" descr="C:\Users\Домашний\Desktop\Аттестация\ПРС\IMG_20221103_143741.jpg"/>
          <p:cNvPicPr>
            <a:picLocks noChangeAspect="1" noChangeArrowheads="1"/>
          </p:cNvPicPr>
          <p:nvPr/>
        </p:nvPicPr>
        <p:blipFill>
          <a:blip r:embed="rId9" cstate="print"/>
          <a:srcRect l="29104" r="12687"/>
          <a:stretch>
            <a:fillRect/>
          </a:stretch>
        </p:blipFill>
        <p:spPr bwMode="auto">
          <a:xfrm rot="420014">
            <a:off x="5648299" y="82888"/>
            <a:ext cx="1371589" cy="3141771"/>
          </a:xfrm>
          <a:prstGeom prst="rect">
            <a:avLst/>
          </a:prstGeom>
          <a:noFill/>
        </p:spPr>
      </p:pic>
      <p:grpSp>
        <p:nvGrpSpPr>
          <p:cNvPr id="13" name="Группа 12"/>
          <p:cNvGrpSpPr/>
          <p:nvPr/>
        </p:nvGrpSpPr>
        <p:grpSpPr>
          <a:xfrm>
            <a:off x="214282" y="142852"/>
            <a:ext cx="4148508" cy="928694"/>
            <a:chOff x="692314" y="2725637"/>
            <a:chExt cx="4249692" cy="928694"/>
          </a:xfrm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692314" y="2725637"/>
              <a:ext cx="4244464" cy="928694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92314" y="2868513"/>
              <a:ext cx="424969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dirty="0" smtClean="0">
                  <a:latin typeface="Times New Roman" pitchFamily="18" charset="0"/>
                  <a:cs typeface="Times New Roman" pitchFamily="18" charset="0"/>
                </a:rPr>
                <a:t>Речевая предметно-развивающая </a:t>
              </a:r>
            </a:p>
            <a:p>
              <a:pPr algn="ctr"/>
              <a:r>
                <a:rPr lang="ru-RU" sz="2000" b="1" dirty="0" smtClean="0">
                  <a:latin typeface="Times New Roman" pitchFamily="18" charset="0"/>
                  <a:cs typeface="Times New Roman" pitchFamily="18" charset="0"/>
                </a:rPr>
                <a:t>среда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Домашний\Desktop\фото аттестайия\c7nwJ5JBls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366967">
            <a:off x="428596" y="1071546"/>
            <a:ext cx="2023333" cy="3600000"/>
          </a:xfrm>
          <a:prstGeom prst="rect">
            <a:avLst/>
          </a:prstGeom>
          <a:noFill/>
        </p:spPr>
      </p:pic>
      <p:pic>
        <p:nvPicPr>
          <p:cNvPr id="8195" name="Picture 3" descr="C:\Users\Домашний\Desktop\фото аттестайия\ovEhj-WMlh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49470">
            <a:off x="4398613" y="1070569"/>
            <a:ext cx="4328297" cy="2434667"/>
          </a:xfrm>
          <a:prstGeom prst="rect">
            <a:avLst/>
          </a:prstGeom>
          <a:noFill/>
        </p:spPr>
      </p:pic>
      <p:pic>
        <p:nvPicPr>
          <p:cNvPr id="8196" name="Picture 4" descr="C:\Users\Домашний\Desktop\фото аттестайия\1bampI0YGX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1670" y="3071810"/>
            <a:ext cx="4799999" cy="3600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14282" y="252757"/>
            <a:ext cx="54726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Сотрудничество с социальными партнерами: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991</TotalTime>
  <Words>406</Words>
  <PresentationFormat>Экран (4:3)</PresentationFormat>
  <Paragraphs>112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Солнцестояние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Домашний</dc:creator>
  <cp:lastModifiedBy>Лена</cp:lastModifiedBy>
  <cp:revision>62</cp:revision>
  <dcterms:created xsi:type="dcterms:W3CDTF">2022-11-20T06:39:38Z</dcterms:created>
  <dcterms:modified xsi:type="dcterms:W3CDTF">2022-11-22T17:22:23Z</dcterms:modified>
</cp:coreProperties>
</file>