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66" r:id="rId2"/>
    <p:sldId id="267" r:id="rId3"/>
    <p:sldId id="256" r:id="rId4"/>
    <p:sldId id="25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8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9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29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674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77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61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5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4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0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8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2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9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6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4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F9AB-8F23-4F51-B4F4-7502E8D8AFD1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6928F0-B6D3-4AFA-9E4B-1A500F459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5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1987830"/>
            <a:ext cx="9045775" cy="15059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Использование кинезиологии </a:t>
            </a:r>
            <a:br>
              <a:rPr lang="ru-RU" sz="4800" b="1" dirty="0" smtClean="0"/>
            </a:br>
            <a:r>
              <a:rPr lang="ru-RU" sz="4800" b="1" dirty="0" smtClean="0"/>
              <a:t>в работе с детьми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6200" y="313604"/>
            <a:ext cx="9730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дошкольное образовательное учреждение «Бархатовский детский сад общеразвивающего вида с приоритетным осуществлением деятельности по физическому развитию детей»</a:t>
            </a:r>
            <a:endParaRPr lang="ru-RU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896" y="4579793"/>
            <a:ext cx="377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выполнил: педагог-психолог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Иконникова Светлана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Сергеевна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1690688"/>
            <a:ext cx="9503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Способствуют:</a:t>
            </a:r>
          </a:p>
          <a:p>
            <a:r>
              <a:rPr lang="ru-RU" dirty="0" smtClean="0"/>
              <a:t>развитию координации и ориентации в пространстве,</a:t>
            </a:r>
          </a:p>
          <a:p>
            <a:endParaRPr lang="ru-RU" dirty="0" smtClean="0"/>
          </a:p>
          <a:p>
            <a:r>
              <a:rPr lang="ru-RU" dirty="0" smtClean="0"/>
              <a:t>делают более успешными приобретение и усвоения новой информации.</a:t>
            </a:r>
          </a:p>
          <a:p>
            <a:endParaRPr lang="ru-RU" dirty="0" smtClean="0"/>
          </a:p>
          <a:p>
            <a:r>
              <a:rPr lang="ru-RU" dirty="0" smtClean="0"/>
              <a:t>снимают боль в пояснице и подтягивают мышцы живота.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25" y="313610"/>
            <a:ext cx="10515600" cy="845489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/>
              <a:t>«КРЮКИ»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28" y="1159099"/>
            <a:ext cx="5190236" cy="50949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06465" y="313610"/>
            <a:ext cx="585319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0" i="0" u="none" strike="noStrike" baseline="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8320" algn="just"/>
            <a:r>
              <a:rPr lang="ru-RU" dirty="0">
                <a:latin typeface="Trebuchet MS" panose="020B0603020202020204" pitchFamily="34" charset="0"/>
              </a:rPr>
              <a:t>Для выполнения упражнения «Крюки» вначале скрестите лодыжки, как вам это удобно. </a:t>
            </a:r>
          </a:p>
          <a:p>
            <a:pPr marR="19620" algn="just"/>
            <a:r>
              <a:rPr lang="ru-RU" dirty="0">
                <a:latin typeface="Trebuchet MS" panose="020B0603020202020204" pitchFamily="34" charset="0"/>
              </a:rPr>
              <a:t>Затем скрестите руки, соедините пальцы рук в «замок» и выверните их. </a:t>
            </a:r>
            <a:endParaRPr lang="ru-RU" dirty="0" smtClean="0">
              <a:latin typeface="Trebuchet MS" panose="020B0603020202020204" pitchFamily="34" charset="0"/>
            </a:endParaRPr>
          </a:p>
          <a:p>
            <a:pPr marR="19620" algn="just"/>
            <a:endParaRPr lang="ru-RU" dirty="0">
              <a:latin typeface="Trebuchet MS" panose="020B0603020202020204" pitchFamily="34" charset="0"/>
            </a:endParaRPr>
          </a:p>
          <a:p>
            <a:pPr marR="13700" algn="just"/>
            <a:r>
              <a:rPr lang="ru-RU" dirty="0">
                <a:latin typeface="Trebuchet MS" panose="020B0603020202020204" pitchFamily="34" charset="0"/>
              </a:rPr>
              <a:t>Для этого вытяните руки вперед, тыльными сторонами ладоней друг к другу и большими пальцами вниз. Теперь перенесите одну руку через другую, соедините ладони и возьмите пальцы в замок. Затем опустите руки вниз и выверните их внутрь на уровне груди так, чтобы локти были направлены вниз. Это сложное перекрестное движение оказывает на мозг тот же интегрирующий эффект, что и Перекрестные шаги. </a:t>
            </a:r>
            <a:endParaRPr lang="ru-RU" dirty="0" smtClean="0">
              <a:latin typeface="Trebuchet MS" panose="020B0603020202020204" pitchFamily="34" charset="0"/>
            </a:endParaRPr>
          </a:p>
          <a:p>
            <a:pPr marR="13700" algn="just"/>
            <a:endParaRPr lang="ru-RU" dirty="0">
              <a:latin typeface="Trebuchet MS" panose="020B0603020202020204" pitchFamily="34" charset="0"/>
            </a:endParaRPr>
          </a:p>
          <a:p>
            <a:pPr marR="14100" algn="just"/>
            <a:r>
              <a:rPr lang="ru-RU" i="0" u="none" strike="noStrike" baseline="0" dirty="0" smtClean="0">
                <a:latin typeface="Trebuchet MS" panose="020B0603020202020204" pitchFamily="34" charset="0"/>
              </a:rPr>
              <a:t>Находясь в этом положении, прижмите язык к твердому небу за верхними зубами. Это действие возбуждает средний мозг, который находится прямо над твердым небом, а также помогает избавиться от напряжения в языке вызванного несбалансированной позой. 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99" y="249215"/>
            <a:ext cx="10515600" cy="961399"/>
          </a:xfrm>
        </p:spPr>
        <p:txBody>
          <a:bodyPr/>
          <a:lstStyle/>
          <a:p>
            <a:r>
              <a:rPr lang="ru-RU" dirty="0" smtClean="0"/>
              <a:t>Правило </a:t>
            </a:r>
            <a:r>
              <a:rPr lang="ru-RU" dirty="0"/>
              <a:t>«двухминутки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19" y="1807042"/>
            <a:ext cx="4448479" cy="4361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6299" y="140268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Прежде чем начать разговаривать посидите в позе Крюков в течение 2 минут.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Правило способствует сознательному переключению внимания, активизации моторной коры больших полушарий за счет снижения возбуждения в центрах выживания в рептильном мозге и снижения, таким образом, выработки адреналина.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Через две минуты вы в состоянии лучше понять точку зрения другого и свою собственную.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6299" y="52456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Цель: правило </a:t>
            </a:r>
            <a:r>
              <a:rPr lang="ru-RU" dirty="0" smtClean="0"/>
              <a:t> </a:t>
            </a:r>
            <a:r>
              <a:rPr lang="ru-RU" dirty="0" smtClean="0"/>
              <a:t>приводит к сознательной и сбалансированной активизации моторных и сенсорных центров каждого полушария мозга.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3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1116"/>
            <a:ext cx="9999253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I. Движения, пересекающие среднюю линию </a:t>
            </a:r>
            <a:r>
              <a:rPr lang="ru-RU" dirty="0" smtClean="0"/>
              <a:t>тела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640" y="1566214"/>
            <a:ext cx="9392516" cy="382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Эта группа упражнений способствуют интеграции связей полушарий, что помогает полноценному восприятию материала. </a:t>
            </a: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«Перекрестные шаги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/>
              <a:t>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«Передай по кругу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», «Двойной рисунок»,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«Слон»,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Энергезатор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», «Рокер», «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Ленивые восьмерки для глаз»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i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«Ленивые восьмерки для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глаз»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Важное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коррекционное упражнение, которое рекомендуется выполнять после работы на компьютере. Снимает усталость глаз, боль в спине и напряжение в мышцах шеи, устанавливается связь 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«рука – глаз»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так что улучшаются действия, требующие зрительной работы. Включаются оба полушария головного мозга, вследствие чего улучшается концентрация внимания, письма, чтения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506568"/>
            <a:ext cx="9754553" cy="639651"/>
          </a:xfrm>
        </p:spPr>
        <p:txBody>
          <a:bodyPr>
            <a:normAutofit fontScale="90000"/>
          </a:bodyPr>
          <a:lstStyle/>
          <a:p>
            <a:r>
              <a:rPr lang="ru-RU" dirty="0"/>
              <a:t>II. Упражнения, растягивающие мышцы тела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699" y="1379796"/>
            <a:ext cx="877051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Когда мышцы растягиваются и принимают естественное состояние и длину. Они посылают в мозг сигнал о том, что человек находится в спокойном, расслабленном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состоянии и готов к познавательной работе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699" y="3361385"/>
            <a:ext cx="8654605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Помпа»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Стресс может вызвать напряжение и укорочение икроножной и камбаловидной мышц. Упражнение направлено на их растяжение и расслабление зажимов. Способствует усилению целого ряда навыков: легче протекает коммуникация </a:t>
            </a:r>
            <a:r>
              <a:rPr lang="ru-RU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(упражнение связанно с вербальными навыками и сильно облегчает коммуникацию детей с дефектом речи)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способствует развитию речи и языковых способностей, понимающего слушания, чтения, формирует навыки достижения результата, способность завершать начатое, улучшает социальное поведение. Упражнение выполняется стоя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607" y="2594796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«Помпа</a:t>
            </a:r>
            <a:r>
              <a:rPr lang="ru-RU" b="1" i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«Сова», «Заземлитель»</a:t>
            </a:r>
            <a:endParaRPr lang="ru-RU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206"/>
            <a:ext cx="9934858" cy="1320800"/>
          </a:xfrm>
        </p:spPr>
        <p:txBody>
          <a:bodyPr/>
          <a:lstStyle/>
          <a:p>
            <a:r>
              <a:rPr lang="ru-RU" dirty="0"/>
              <a:t>III. Упражнения, повышающие энергию тела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2124" y="1643809"/>
            <a:ext cx="9659155" cy="2639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Эта группа упражнений обеспечивает необходимой скоростью и интенсивностью протекания нервных процессов между клетками и группами нервных клеток головного мозга. </a:t>
            </a: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«Кнопка мозга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«Думающий колпак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«Думающий колпак»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Активизирует весь механизм слухового восприятия и способствует развитию памяти, усвоению информации на слух.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ru-RU" dirty="0"/>
              <a:t>IV. Упражнения на позитивный настрой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608" y="1515020"/>
            <a:ext cx="8822028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этой группы способствуют спокойному, успешному учению. </a:t>
            </a: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Крюки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«Позитивные точки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i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«Позитивные точки»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После выполнения упражнения ослабевают эмоциональные реакции, что помогает сбалансировать стрессовое состояние. Легче вспоминается выученный материал, лучше усваивается и запоминается новая информация.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951" y="1276738"/>
            <a:ext cx="118957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Тем, кому приходится подолгу сидеть в статичной позе – например за компьютером – рекомендуется упражнения 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Энергезатор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«Ленивые восьмерки для глаз»</a:t>
            </a:r>
            <a:endParaRPr lang="ru-RU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испытавшим сложности с </a:t>
            </a:r>
            <a:r>
              <a:rPr lang="ru-RU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логикой, математикой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можно порекомендовать 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«Ленивые восьмерки»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«Слона»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«Сову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улучшения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понимания прочитанного можно выпить воды, сделать 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«Кнопки мозга»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«Перекрестные шаги»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«Помпу»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«Думающий клапан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совершенства в любой сфере деятельности необходима интеграция обоих полушарий, чему способствуют упражнения первой группы –движения, пересекающие среднюю линию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себя плохо ведут, не слушаются воспитателя, нарушают правила поведения, имеющим сложности в общении, рекомендуются упражнения второй группы, растягивающие мышцы тела. Они способствуют более гибкому поведению и налаживанию коммуникации.</a:t>
            </a:r>
          </a:p>
          <a:p>
            <a:pPr marL="360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успокоения можно делать упражнения четвертой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группы. Их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полезно предлагать детям, которые чем – то расстроены, не могут успокоиться после драки, ссоры; педагогам после тяжелого дня.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1041" y="501134"/>
            <a:ext cx="3497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00" lvl="0" algn="ctr">
              <a:buSzPts val="1000"/>
              <a:tabLst>
                <a:tab pos="457200" algn="l"/>
              </a:tabLst>
            </a:pPr>
            <a:r>
              <a:rPr lang="ru-RU" sz="36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endParaRPr lang="ru-RU" sz="3600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514" y="203000"/>
            <a:ext cx="9793190" cy="646825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Кинезиология</a:t>
            </a:r>
            <a:r>
              <a:rPr lang="ru-RU" sz="2000" dirty="0"/>
              <a:t> — наука о развитии умственных способностей и физического здоровья через определенные двигательные </a:t>
            </a:r>
            <a:r>
              <a:rPr lang="ru-RU" sz="2000" dirty="0" smtClean="0"/>
              <a:t>упражнения.</a:t>
            </a:r>
          </a:p>
          <a:p>
            <a:endParaRPr lang="ru-RU" sz="2000" dirty="0" smtClean="0"/>
          </a:p>
          <a:p>
            <a:r>
              <a:rPr lang="ru-RU" sz="2000" dirty="0"/>
              <a:t>Эти упражнения позволяют создать новые нейронные сети и улучшить межполушарное взаимодействие. </a:t>
            </a:r>
            <a:r>
              <a:rPr lang="ru-RU" sz="2000" dirty="0" smtClean="0"/>
              <a:t>Единство </a:t>
            </a:r>
            <a:r>
              <a:rPr lang="ru-RU" sz="2000" dirty="0"/>
              <a:t>мозга складывается из деятельности двух полушарий, тесно связанных между собой системой нервных волокон </a:t>
            </a:r>
            <a:r>
              <a:rPr lang="ru-RU" sz="2000" i="1" dirty="0"/>
              <a:t>(мозолистое тело</a:t>
            </a:r>
            <a:r>
              <a:rPr lang="ru-RU" sz="2000" i="1" dirty="0" smtClean="0"/>
              <a:t>)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0070C0"/>
                </a:solidFill>
              </a:rPr>
              <a:t>Мозолистое тело</a:t>
            </a:r>
            <a:r>
              <a:rPr lang="ru-RU" sz="2000" dirty="0"/>
              <a:t> </a:t>
            </a:r>
            <a:r>
              <a:rPr lang="ru-RU" sz="2000" i="1" dirty="0"/>
              <a:t>(межполушарные связи)</a:t>
            </a:r>
            <a:r>
              <a:rPr lang="ru-RU" sz="2000" dirty="0"/>
              <a:t> находится между полушариями головного мозга в теменно-затылочной части и состоит из двухсот миллионов нервных волокон. Оно необходимо для координации работы мозга и передачи информации из одного полушария в другое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Межполушарное </a:t>
            </a:r>
            <a:r>
              <a:rPr lang="ru-RU" sz="2000" dirty="0"/>
              <a:t>взаимодействие можно развивать при помощи комплекса специальных упражнений </a:t>
            </a:r>
            <a:r>
              <a:rPr lang="ru-RU" sz="2000" b="1" i="1" dirty="0">
                <a:solidFill>
                  <a:srgbClr val="0070C0"/>
                </a:solidFill>
              </a:rPr>
              <a:t>«гимнастика для мозга </a:t>
            </a:r>
            <a:r>
              <a:rPr lang="ru-RU" sz="2000" dirty="0"/>
              <a:t>или если выражаться научным языком </a:t>
            </a:r>
            <a:r>
              <a:rPr lang="ru-RU" sz="2000" b="1" i="1" dirty="0">
                <a:solidFill>
                  <a:srgbClr val="0070C0"/>
                </a:solidFill>
              </a:rPr>
              <a:t>«Кинезиология»</a:t>
            </a:r>
            <a:r>
              <a:rPr lang="ru-RU" sz="2000" dirty="0">
                <a:solidFill>
                  <a:srgbClr val="0070C0"/>
                </a:solidFill>
              </a:rPr>
              <a:t> </a:t>
            </a:r>
            <a:r>
              <a:rPr lang="ru-RU" sz="2000" i="1" dirty="0"/>
              <a:t>(от греческого </a:t>
            </a:r>
            <a:r>
              <a:rPr lang="ru-RU" sz="2000" b="1" i="1" dirty="0">
                <a:solidFill>
                  <a:srgbClr val="0070C0"/>
                </a:solidFill>
              </a:rPr>
              <a:t>«</a:t>
            </a:r>
            <a:r>
              <a:rPr lang="ru-RU" sz="2000" b="1" i="1" dirty="0" err="1">
                <a:solidFill>
                  <a:srgbClr val="0070C0"/>
                </a:solidFill>
              </a:rPr>
              <a:t>кинезис</a:t>
            </a:r>
            <a:r>
              <a:rPr lang="ru-RU" sz="2000" b="1" i="1" dirty="0"/>
              <a:t>»</a:t>
            </a:r>
            <a:r>
              <a:rPr lang="ru-RU" sz="2000" i="1" dirty="0"/>
              <a:t> — </a:t>
            </a:r>
            <a:r>
              <a:rPr lang="ru-RU" sz="2000" i="1" dirty="0">
                <a:solidFill>
                  <a:srgbClr val="0070C0"/>
                </a:solidFill>
              </a:rPr>
              <a:t>движение,</a:t>
            </a:r>
            <a:r>
              <a:rPr lang="ru-RU" sz="2000" i="1" dirty="0"/>
              <a:t> </a:t>
            </a:r>
            <a:r>
              <a:rPr lang="ru-RU" sz="2000" b="1" i="1" dirty="0">
                <a:solidFill>
                  <a:srgbClr val="0070C0"/>
                </a:solidFill>
              </a:rPr>
              <a:t>«логос»</a:t>
            </a:r>
            <a:r>
              <a:rPr lang="ru-RU" sz="2000" i="1" dirty="0">
                <a:solidFill>
                  <a:srgbClr val="0070C0"/>
                </a:solidFill>
              </a:rPr>
              <a:t> — наука</a:t>
            </a:r>
            <a:r>
              <a:rPr lang="ru-RU" sz="2000" i="1" dirty="0"/>
              <a:t>)</a:t>
            </a:r>
            <a:r>
              <a:rPr lang="ru-RU" sz="2000" dirty="0"/>
              <a:t>, что обеспечивает эффективное взаимодействие полушарий.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17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8602" y="990607"/>
            <a:ext cx="773828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0" i="0" u="none" strike="noStrike" baseline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/>
            <a:endParaRPr lang="ru-RU" sz="3200" b="0" i="0" u="none" strike="noStrike" baseline="0" dirty="0" smtClean="0">
              <a:latin typeface="Consolas" panose="020B0609020204030204" pitchFamily="49" charset="0"/>
            </a:endParaRPr>
          </a:p>
          <a:p>
            <a:pPr marL="0" marR="96230" lvl="1" algn="just"/>
            <a:r>
              <a:rPr lang="ru-RU" b="0" i="0" u="none" strike="noStrike" baseline="0" dirty="0" smtClean="0">
                <a:latin typeface="Trebuchet MS" panose="020B0603020202020204" pitchFamily="34" charset="0"/>
              </a:rPr>
              <a:t>Комплекс «Гимнастика мозга» был разработан  Полом 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b="0" i="0" u="none" strike="noStrike" baseline="0" dirty="0" smtClean="0">
                <a:latin typeface="Trebuchet MS" panose="020B0603020202020204" pitchFamily="34" charset="0"/>
              </a:rPr>
              <a:t> Деннисоном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</a:p>
          <a:p>
            <a:pPr marL="0" marR="96230" lvl="1" algn="just"/>
            <a:endParaRPr lang="ru-RU" dirty="0">
              <a:latin typeface="Trebuchet MS" panose="020B0603020202020204" pitchFamily="34" charset="0"/>
            </a:endParaRPr>
          </a:p>
          <a:p>
            <a:pPr marL="0" marR="96230" lvl="1" algn="just"/>
            <a:r>
              <a:rPr lang="ru-RU" b="0" i="0" u="none" strike="noStrike" baseline="0" dirty="0" smtClean="0">
                <a:latin typeface="Trebuchet MS" panose="020B0603020202020204" pitchFamily="34" charset="0"/>
              </a:rPr>
              <a:t>Сегодня этот метод успешно используется при работе со взрослыми и детьми.</a:t>
            </a:r>
          </a:p>
          <a:p>
            <a:pPr marR="96230" lvl="1" algn="just"/>
            <a:endParaRPr lang="ru-RU" b="0" i="0" u="none" strike="noStrike" baseline="0" dirty="0" smtClean="0">
              <a:latin typeface="Trebuchet MS" panose="020B0603020202020204" pitchFamily="34" charset="0"/>
            </a:endParaRPr>
          </a:p>
          <a:p>
            <a:pPr marR="92040" algn="just"/>
            <a:r>
              <a:rPr lang="ru-RU" b="0" i="0" u="none" strike="noStrike" baseline="0" dirty="0" smtClean="0">
                <a:latin typeface="Trebuchet MS" panose="020B0603020202020204" pitchFamily="34" charset="0"/>
              </a:rPr>
              <a:t>Это </a:t>
            </a:r>
            <a:r>
              <a:rPr lang="ru-RU" b="0" i="0" u="none" strike="noStrike" baseline="0" dirty="0" smtClean="0">
                <a:latin typeface="Trebuchet MS" panose="020B0603020202020204" pitchFamily="34" charset="0"/>
              </a:rPr>
              <a:t>комплекс несложных упражнений, </a:t>
            </a:r>
            <a:r>
              <a:rPr lang="ru-RU" dirty="0" smtClean="0">
                <a:latin typeface="Trebuchet MS" panose="020B0603020202020204" pitchFamily="34" charset="0"/>
              </a:rPr>
              <a:t>которые способствуют </a:t>
            </a:r>
            <a:r>
              <a:rPr lang="ru-RU" dirty="0">
                <a:latin typeface="Trebuchet MS" panose="020B0603020202020204" pitchFamily="34" charset="0"/>
              </a:rPr>
              <a:t>раскрытию возможностей, заложенных в нашем теле. Упражнения облегчают восприятие и понимание в любом возрасте.</a:t>
            </a:r>
          </a:p>
          <a:p>
            <a:pPr marR="92040"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490" y="5277051"/>
            <a:ext cx="10522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2550" algn="ctr"/>
            <a:r>
              <a:rPr lang="ru-RU" b="0" i="1" u="none" strike="noStrike" baseline="0" dirty="0" smtClean="0"/>
              <a:t>Положительные результаты заметны практически сразу и имеют эффект накапливания</a:t>
            </a:r>
            <a:endParaRPr lang="ru-RU" b="0" i="0" u="none" strike="noStrike" baseline="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991" y="2090489"/>
            <a:ext cx="2845897" cy="19390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08920" y="707956"/>
            <a:ext cx="6641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u="none" strike="noStrike" baseline="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Комплекс упражнений «Гимнастика мозга»</a:t>
            </a:r>
          </a:p>
        </p:txBody>
      </p:sp>
    </p:spTree>
    <p:extLst>
      <p:ext uri="{BB962C8B-B14F-4D97-AF65-F5344CB8AC3E}">
        <p14:creationId xmlns:p14="http://schemas.microsoft.com/office/powerpoint/2010/main" val="41543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986" y="193184"/>
            <a:ext cx="10515600" cy="73765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даёт система: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52" y="1613415"/>
            <a:ext cx="4447914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6766" y="562009"/>
            <a:ext cx="74636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—оптимизацию деятельности мозга,</a:t>
            </a:r>
          </a:p>
          <a:p>
            <a:r>
              <a:rPr lang="ru-RU" sz="2400" dirty="0" smtClean="0"/>
              <a:t>—гармоничное развитие </a:t>
            </a:r>
            <a:r>
              <a:rPr lang="ru-RU" sz="2400" dirty="0" err="1" smtClean="0"/>
              <a:t>двухполушарного</a:t>
            </a:r>
            <a:r>
              <a:rPr lang="ru-RU" sz="2400" dirty="0" smtClean="0"/>
              <a:t> мышления,</a:t>
            </a:r>
          </a:p>
          <a:p>
            <a:r>
              <a:rPr lang="ru-RU" sz="2400" dirty="0" smtClean="0"/>
              <a:t> —развитие интеллектуальных и творческих способностей,</a:t>
            </a:r>
          </a:p>
          <a:p>
            <a:r>
              <a:rPr lang="ru-RU" sz="2400" dirty="0" smtClean="0"/>
              <a:t>—улучшение работы долговременной и кратковременной памяти,</a:t>
            </a:r>
          </a:p>
          <a:p>
            <a:r>
              <a:rPr lang="ru-RU" sz="2400" dirty="0" smtClean="0"/>
              <a:t>—развитие способностей к обучению и усвоению информации,</a:t>
            </a:r>
          </a:p>
          <a:p>
            <a:r>
              <a:rPr lang="ru-RU" sz="2400" dirty="0" smtClean="0"/>
              <a:t>—повышение эффективности выполняемых действий,</a:t>
            </a:r>
          </a:p>
          <a:p>
            <a:r>
              <a:rPr lang="ru-RU" sz="2400" dirty="0" smtClean="0"/>
              <a:t>—восстановление работоспособности и продуктивности,</a:t>
            </a:r>
          </a:p>
          <a:p>
            <a:r>
              <a:rPr lang="ru-RU" sz="2400" dirty="0" smtClean="0"/>
              <a:t>—снятие стресса, нервного напряжения, усталости,</a:t>
            </a:r>
          </a:p>
          <a:p>
            <a:r>
              <a:rPr lang="ru-RU" sz="2400" dirty="0" smtClean="0"/>
              <a:t>—формирование абстрактного мышления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57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Упражнения собраны в 4 группы: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Первая группа: </a:t>
            </a:r>
            <a:r>
              <a:rPr lang="ru-RU" dirty="0"/>
              <a:t>включает движения, пересекающие среднюю линию тела, </a:t>
            </a:r>
            <a:r>
              <a:rPr lang="ru-RU" i="1" dirty="0"/>
              <a:t>(образованную его левой и правой половинами)</a:t>
            </a:r>
            <a:r>
              <a:rPr lang="ru-RU" dirty="0"/>
              <a:t>; они стимулируют работу как крупной, так и тонкой моторики.</a:t>
            </a:r>
          </a:p>
          <a:p>
            <a:r>
              <a:rPr lang="ru-RU" dirty="0">
                <a:solidFill>
                  <a:srgbClr val="0070C0"/>
                </a:solidFill>
              </a:rPr>
              <a:t>Вторая группа: </a:t>
            </a:r>
            <a:r>
              <a:rPr lang="ru-RU" dirty="0"/>
              <a:t>это упражнения, растягивающие мышцы тела. Эти упражнения снимают напряжение с сухожилий и мышц нашего тела.</a:t>
            </a:r>
          </a:p>
          <a:p>
            <a:r>
              <a:rPr lang="ru-RU" dirty="0">
                <a:solidFill>
                  <a:srgbClr val="0070C0"/>
                </a:solidFill>
              </a:rPr>
              <a:t>Третья группа: </a:t>
            </a:r>
            <a:r>
              <a:rPr lang="ru-RU" dirty="0"/>
              <a:t>представляет собой упражнения, </a:t>
            </a:r>
            <a:r>
              <a:rPr lang="ru-RU" dirty="0" err="1"/>
              <a:t>энерготизирующие</a:t>
            </a:r>
            <a:r>
              <a:rPr lang="ru-RU" dirty="0"/>
              <a:t> тело, или, иными словами, обеспечивающие необходимую скорость и интенсивность протекания нервных процессов между клетками и группами нервных клеток головного мозга. Эти упражнения основаны на точном знании зон рефлекторного и </a:t>
            </a:r>
            <a:r>
              <a:rPr lang="ru-RU" b="1" i="1" dirty="0"/>
              <a:t>«психологического»</a:t>
            </a:r>
            <a:r>
              <a:rPr lang="ru-RU" dirty="0"/>
              <a:t> функционирования тела.</a:t>
            </a:r>
          </a:p>
          <a:p>
            <a:r>
              <a:rPr lang="ru-RU" dirty="0">
                <a:solidFill>
                  <a:srgbClr val="0070C0"/>
                </a:solidFill>
              </a:rPr>
              <a:t>Четвертая группа: </a:t>
            </a:r>
            <a:r>
              <a:rPr lang="ru-RU" dirty="0"/>
              <a:t>это </a:t>
            </a:r>
            <a:r>
              <a:rPr lang="ru-RU" dirty="0" err="1"/>
              <a:t>позовые</a:t>
            </a:r>
            <a:r>
              <a:rPr lang="ru-RU" dirty="0"/>
              <a:t> упражнения, которые способствуют углублению позитивного отношения, т. к. влияют на эмоциональную систему мозга. Они стабилизируют и </a:t>
            </a:r>
            <a:r>
              <a:rPr lang="ru-RU" dirty="0" err="1"/>
              <a:t>ритмируют</a:t>
            </a:r>
            <a:r>
              <a:rPr lang="ru-RU" dirty="0"/>
              <a:t> нервные процессы организма, также способствует спокойному, успешному чтению.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679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59380" y="0"/>
            <a:ext cx="57000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4800" b="0" i="0" u="none" strike="noStrike" baseline="0" dirty="0" err="1" smtClean="0">
                <a:latin typeface="Consolas" panose="020B0609020204030204" pitchFamily="49" charset="0"/>
              </a:rPr>
              <a:t>Ритмирование</a:t>
            </a:r>
            <a:r>
              <a:rPr lang="ru-RU" sz="4800" b="0" i="0" u="none" strike="noStrike" baseline="0" dirty="0" smtClean="0">
                <a:latin typeface="Consolas" panose="020B0609020204030204" pitchFamily="49" charset="0"/>
              </a:rPr>
              <a:t>:</a:t>
            </a:r>
          </a:p>
          <a:p>
            <a:pPr marR="5500" algn="just"/>
            <a:r>
              <a:rPr lang="ru-RU" sz="2000" dirty="0"/>
              <a:t>Подготовительная процедура, </a:t>
            </a:r>
            <a:r>
              <a:rPr lang="ru-RU" sz="2000" dirty="0" smtClean="0"/>
              <a:t>означает </a:t>
            </a:r>
            <a:r>
              <a:rPr lang="ru-RU" sz="2000" dirty="0"/>
              <a:t>обретение </a:t>
            </a:r>
            <a:r>
              <a:rPr lang="ru-RU" sz="2000" dirty="0" smtClean="0"/>
              <a:t>позитивности</a:t>
            </a:r>
            <a:r>
              <a:rPr lang="ru-RU" sz="2000" dirty="0"/>
              <a:t>, </a:t>
            </a:r>
            <a:r>
              <a:rPr lang="ru-RU" sz="2000" dirty="0" smtClean="0"/>
              <a:t>активности</a:t>
            </a:r>
            <a:r>
              <a:rPr lang="ru-RU" sz="2000" dirty="0"/>
              <a:t>, </a:t>
            </a:r>
            <a:r>
              <a:rPr lang="ru-RU" sz="2000" dirty="0" smtClean="0"/>
              <a:t>ясности </a:t>
            </a:r>
            <a:r>
              <a:rPr lang="ru-RU" sz="2000" dirty="0"/>
              <a:t>и </a:t>
            </a:r>
            <a:r>
              <a:rPr lang="ru-RU" sz="2000" dirty="0" err="1"/>
              <a:t>э</a:t>
            </a:r>
            <a:r>
              <a:rPr lang="ru-RU" sz="2000" dirty="0" err="1" smtClean="0"/>
              <a:t>нергетичности</a:t>
            </a:r>
            <a:r>
              <a:rPr lang="ru-RU" sz="2000" dirty="0" smtClean="0"/>
              <a:t> сознания </a:t>
            </a:r>
            <a:r>
              <a:rPr lang="ru-RU" sz="2000" dirty="0"/>
              <a:t>и тела в процессе обучения</a:t>
            </a:r>
            <a:r>
              <a:rPr lang="ru-RU" sz="2000" dirty="0" smtClean="0"/>
              <a:t>.</a:t>
            </a:r>
          </a:p>
          <a:p>
            <a:pPr marR="5500" algn="just"/>
            <a:endParaRPr lang="ru-RU" sz="2000" dirty="0"/>
          </a:p>
          <a:p>
            <a:pPr marR="3530" algn="just"/>
            <a:r>
              <a:rPr lang="ru-RU" sz="2000" dirty="0"/>
              <a:t>Это последовательность упражнений для подготовки к обучению, которая обычно делается в начале дня, после перемены и перерыва на обед для эффективной подготовки к восприятию материала. </a:t>
            </a:r>
            <a:endParaRPr lang="ru-RU" sz="2000" dirty="0" smtClean="0"/>
          </a:p>
          <a:p>
            <a:pPr marR="3530" algn="just"/>
            <a:endParaRPr lang="ru-RU" sz="2000" dirty="0"/>
          </a:p>
          <a:p>
            <a:pPr marR="11430" algn="just"/>
            <a:r>
              <a:rPr lang="ru-RU" sz="2000" dirty="0"/>
              <a:t>Можно эти упражнения выполнять перед любой деятельностью, когда нужно быть полностью вовлеченным в ее процесс. </a:t>
            </a:r>
            <a:endParaRPr lang="ru-RU" sz="2000" dirty="0" smtClean="0"/>
          </a:p>
          <a:p>
            <a:pPr marR="11430" algn="just"/>
            <a:endParaRPr lang="ru-RU" sz="2000" dirty="0"/>
          </a:p>
          <a:p>
            <a:pPr marR="21310" algn="just"/>
            <a:r>
              <a:rPr lang="ru-RU" sz="2000" dirty="0" err="1" smtClean="0"/>
              <a:t>Ритмирование</a:t>
            </a:r>
            <a:r>
              <a:rPr lang="ru-RU" sz="2000" dirty="0" smtClean="0"/>
              <a:t> включает </a:t>
            </a:r>
            <a:r>
              <a:rPr lang="ru-RU" sz="2000" dirty="0"/>
              <a:t>питье воды для </a:t>
            </a:r>
            <a:r>
              <a:rPr lang="ru-RU" sz="2000" dirty="0" err="1" smtClean="0"/>
              <a:t>энергетичного</a:t>
            </a:r>
            <a:r>
              <a:rPr lang="ru-RU" sz="2000" dirty="0" smtClean="0"/>
              <a:t> учения</a:t>
            </a:r>
            <a:r>
              <a:rPr lang="ru-RU" sz="2000" dirty="0"/>
              <a:t>, «Кнопки Мозга», «Перекрестные шаги» и «Крюки».</a:t>
            </a:r>
          </a:p>
        </p:txBody>
      </p:sp>
    </p:spTree>
    <p:extLst>
      <p:ext uri="{BB962C8B-B14F-4D97-AF65-F5344CB8AC3E}">
        <p14:creationId xmlns:p14="http://schemas.microsoft.com/office/powerpoint/2010/main" val="7857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05" y="120427"/>
            <a:ext cx="10515600" cy="1325563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/>
              <a:t>"Кнопки мозга"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15" y="1706998"/>
            <a:ext cx="4369758" cy="42682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18468" y="1108785"/>
            <a:ext cx="67785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Встаньте удобно, ноги параллельно друг другу, колени расслаблены.</a:t>
            </a:r>
          </a:p>
          <a:p>
            <a:r>
              <a:rPr lang="ru-RU" b="1" dirty="0" smtClean="0"/>
              <a:t>Положите одну руку ладошкой на пупок.</a:t>
            </a:r>
          </a:p>
          <a:p>
            <a:r>
              <a:rPr lang="ru-RU" b="1" dirty="0" smtClean="0"/>
              <a:t>Вторую руку разместите под ключицами.</a:t>
            </a:r>
          </a:p>
          <a:p>
            <a:r>
              <a:rPr lang="ru-RU" b="1" dirty="0" smtClean="0"/>
              <a:t>Имейте в виду: под ключицами, слева и справа от грудины, между первым и вторым ребром, находятся так называемые кнопки мозга, воздействие на которые волшебным образом помогает сосредоточиться.</a:t>
            </a:r>
          </a:p>
          <a:p>
            <a:r>
              <a:rPr lang="ru-RU" b="1" dirty="0" smtClean="0"/>
              <a:t>Массируйте «кнопки мозга» с одной стороны большим, а с другой стороны –средним и указательным пальцами. Можно и просто активно гладить эту область всей ладонью. Рука на пупке остается неподвижной.</a:t>
            </a:r>
          </a:p>
          <a:p>
            <a:r>
              <a:rPr lang="ru-RU" b="1" dirty="0" smtClean="0"/>
              <a:t>После того как движения станут привычными, попробуйте дополнить их слежением глазами слева направо и наоборот. Голова при этом остается неподвижной.</a:t>
            </a:r>
          </a:p>
          <a:p>
            <a:r>
              <a:rPr lang="ru-RU" b="1" dirty="0" smtClean="0"/>
              <a:t>Это поможет расширить угол зрения, что необходимо для быстрого усвоения нового материала.</a:t>
            </a:r>
          </a:p>
          <a:p>
            <a:r>
              <a:rPr lang="ru-RU" b="1" dirty="0" smtClean="0"/>
              <a:t>Поменяйте руки и повторите упражнение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75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0888"/>
            <a:ext cx="8596668" cy="3880773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i="1" dirty="0" smtClean="0"/>
              <a:t>Это </a:t>
            </a:r>
            <a:r>
              <a:rPr lang="ru-RU" i="1" dirty="0"/>
              <a:t>упражнение стимулирует приток крови через сонные артерии к мозгу. </a:t>
            </a:r>
            <a:endParaRPr lang="ru-RU" dirty="0"/>
          </a:p>
          <a:p>
            <a:r>
              <a:rPr lang="ru-RU" i="1" dirty="0"/>
              <a:t>Сонные артерии -одни из первых артерий, отходящие от сердца. Их задача -нести свежую, обогащенную кислородом кровь в мозг. </a:t>
            </a:r>
            <a:endParaRPr lang="ru-RU" dirty="0"/>
          </a:p>
          <a:p>
            <a:r>
              <a:rPr lang="ru-RU" i="1" dirty="0"/>
              <a:t>Кнопки Мозга находятся как раз над местом, где разветвляются две сонные артерии. </a:t>
            </a:r>
            <a:endParaRPr lang="ru-RU" dirty="0"/>
          </a:p>
          <a:p>
            <a:r>
              <a:rPr lang="ru-RU" i="1" dirty="0"/>
              <a:t>При массировании этих точек активизируются </a:t>
            </a:r>
            <a:r>
              <a:rPr lang="ru-RU" i="1" dirty="0" err="1"/>
              <a:t>барорецепторы</a:t>
            </a:r>
            <a:r>
              <a:rPr lang="ru-RU" i="1" dirty="0"/>
              <a:t>(рецепторы давления). </a:t>
            </a:r>
            <a:endParaRPr lang="ru-RU" dirty="0"/>
          </a:p>
          <a:p>
            <a:r>
              <a:rPr lang="ru-RU" i="1" dirty="0"/>
              <a:t>Нервные клетки </a:t>
            </a:r>
            <a:r>
              <a:rPr lang="ru-RU" i="1" dirty="0" err="1" smtClean="0"/>
              <a:t>барорецепторов</a:t>
            </a:r>
            <a:r>
              <a:rPr lang="ru-RU" i="1" dirty="0" smtClean="0"/>
              <a:t> могут </a:t>
            </a:r>
            <a:r>
              <a:rPr lang="ru-RU" i="1" dirty="0"/>
              <a:t>воспринимать изменения кровяного давления и с помощью рефлекса каротидного синуса поддерживать нормальное давление крови, поступающей в мозг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72" y="197701"/>
            <a:ext cx="10515600" cy="1000036"/>
          </a:xfrm>
        </p:spPr>
        <p:txBody>
          <a:bodyPr/>
          <a:lstStyle/>
          <a:p>
            <a:r>
              <a:rPr lang="ru-RU" dirty="0" smtClean="0"/>
              <a:t>Упражнение </a:t>
            </a:r>
            <a:r>
              <a:rPr lang="ru-RU" dirty="0"/>
              <a:t>"Перекрестные шаги».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96" y="1528803"/>
            <a:ext cx="4674624" cy="45731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6320" y="1464410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1.Локтем левой руки тянемся к колену правой ноги.</a:t>
            </a:r>
          </a:p>
          <a:p>
            <a:r>
              <a:rPr lang="ru-RU" sz="2000" b="1" dirty="0" smtClean="0"/>
              <a:t>Легко касаясь, соединяем локоть и колено.</a:t>
            </a:r>
          </a:p>
          <a:p>
            <a:r>
              <a:rPr lang="ru-RU" sz="2000" b="1" dirty="0" smtClean="0"/>
              <a:t>2.Это же движение повторяем правой рукой и левой ногой.</a:t>
            </a:r>
          </a:p>
          <a:p>
            <a:r>
              <a:rPr lang="ru-RU" sz="2000" b="1" dirty="0" smtClean="0"/>
              <a:t>Выполнять стоя или сидя.</a:t>
            </a:r>
          </a:p>
          <a:p>
            <a:r>
              <a:rPr lang="ru-RU" sz="2000" b="1" dirty="0" smtClean="0"/>
              <a:t>3.Соединяем левую ногу и правую руку за спиной и наоборот.</a:t>
            </a:r>
          </a:p>
          <a:p>
            <a:r>
              <a:rPr lang="ru-RU" sz="2000" b="1" dirty="0" smtClean="0"/>
              <a:t>Повторить 4–8 раз.</a:t>
            </a:r>
          </a:p>
          <a:p>
            <a:r>
              <a:rPr lang="ru-RU" sz="2000" b="1" dirty="0" smtClean="0"/>
              <a:t>«Перекрестные шаги» желательно делать</a:t>
            </a:r>
          </a:p>
          <a:p>
            <a:r>
              <a:rPr lang="ru-RU" sz="2000" b="1" dirty="0" smtClean="0"/>
              <a:t>в медленном темпе и чувствовать, как</a:t>
            </a:r>
          </a:p>
          <a:p>
            <a:r>
              <a:rPr lang="ru-RU" sz="2000" b="1" dirty="0" smtClean="0"/>
              <a:t>работают мышцы живота.</a:t>
            </a:r>
          </a:p>
          <a:p>
            <a:r>
              <a:rPr lang="ru-RU" sz="2000" b="1" dirty="0" smtClean="0"/>
              <a:t>Если этого</a:t>
            </a:r>
          </a:p>
          <a:p>
            <a:r>
              <a:rPr lang="ru-RU" sz="2000" b="1" dirty="0" smtClean="0"/>
              <a:t>ощущения нет, проследите, не низко</a:t>
            </a:r>
          </a:p>
          <a:p>
            <a:r>
              <a:rPr lang="ru-RU" sz="2000" b="1" dirty="0" smtClean="0"/>
              <a:t>ли опускается локоть, не слишком ли</a:t>
            </a:r>
          </a:p>
          <a:p>
            <a:r>
              <a:rPr lang="ru-RU" sz="2000" b="1" dirty="0" smtClean="0"/>
              <a:t>высоко поднимается колено,</a:t>
            </a:r>
          </a:p>
          <a:p>
            <a:r>
              <a:rPr lang="ru-RU" sz="2000" b="1" dirty="0" smtClean="0"/>
              <a:t>нет ли излишнего наклона в пояснице.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767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1062</Words>
  <Application>Microsoft Office PowerPoint</Application>
  <PresentationFormat>Широкоэкранный</PresentationFormat>
  <Paragraphs>128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Consolas</vt:lpstr>
      <vt:lpstr>Georgia</vt:lpstr>
      <vt:lpstr>Symbol</vt:lpstr>
      <vt:lpstr>Times New Roman</vt:lpstr>
      <vt:lpstr>Trebuchet MS</vt:lpstr>
      <vt:lpstr>Wingdings 3</vt:lpstr>
      <vt:lpstr>Грань</vt:lpstr>
      <vt:lpstr>Использование кинезиологии  в работе с детьми</vt:lpstr>
      <vt:lpstr>Презентация PowerPoint</vt:lpstr>
      <vt:lpstr>Презентация PowerPoint</vt:lpstr>
      <vt:lpstr> Что даёт система:</vt:lpstr>
      <vt:lpstr>Упражнения собраны в 4 группы: </vt:lpstr>
      <vt:lpstr>Презентация PowerPoint</vt:lpstr>
      <vt:lpstr>Упражнение "Кнопки мозга"</vt:lpstr>
      <vt:lpstr>Для чего? </vt:lpstr>
      <vt:lpstr>Упражнение "Перекрестные шаги».</vt:lpstr>
      <vt:lpstr>ДЛЯ ЧЕГО?</vt:lpstr>
      <vt:lpstr>Упражнение «КРЮКИ»</vt:lpstr>
      <vt:lpstr>Правило «двухминутки»</vt:lpstr>
      <vt:lpstr>I. Движения, пересекающие среднюю линию тела </vt:lpstr>
      <vt:lpstr>II. Упражнения, растягивающие мышцы тела</vt:lpstr>
      <vt:lpstr>III. Упражнения, повышающие энергию тела</vt:lpstr>
      <vt:lpstr>IV. Упражнения на позитивный настрой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2021-01-18T07:13:47Z</dcterms:created>
  <dcterms:modified xsi:type="dcterms:W3CDTF">2022-01-20T09:14:48Z</dcterms:modified>
</cp:coreProperties>
</file>