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8" r:id="rId2"/>
    <p:sldId id="261" r:id="rId3"/>
    <p:sldId id="304" r:id="rId4"/>
    <p:sldId id="259" r:id="rId5"/>
    <p:sldId id="271" r:id="rId6"/>
    <p:sldId id="290" r:id="rId7"/>
    <p:sldId id="291" r:id="rId8"/>
    <p:sldId id="263" r:id="rId9"/>
    <p:sldId id="306" r:id="rId10"/>
    <p:sldId id="307" r:id="rId11"/>
    <p:sldId id="308" r:id="rId12"/>
    <p:sldId id="294" r:id="rId13"/>
    <p:sldId id="298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670B8-1011-4B45-AD24-C9EF4178CCFE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01A82-8FE0-41A2-AE8A-0D21B7242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9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01A82-8FE0-41A2-AE8A-0D21B7242C1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15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01A82-8FE0-41A2-AE8A-0D21B7242C1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15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01A82-8FE0-41A2-AE8A-0D21B7242C1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1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D77D7FA-C37C-4876-A91F-094B34951FA1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D77D7FA-C37C-4876-A91F-094B34951FA1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D77D7FA-C37C-4876-A91F-094B34951FA1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D77D7FA-C37C-4876-A91F-094B34951FA1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1" y="1196752"/>
            <a:ext cx="6558310" cy="2808312"/>
          </a:xfrm>
        </p:spPr>
        <p:txBody>
          <a:bodyPr anchor="t"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«Использование кейс-технологии в дошкольном образовании»</a:t>
            </a:r>
            <a:endParaRPr lang="ru-RU" sz="32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3695033"/>
            <a:ext cx="4974135" cy="1564586"/>
          </a:xfrm>
        </p:spPr>
        <p:txBody>
          <a:bodyPr>
            <a:noAutofit/>
          </a:bodyPr>
          <a:lstStyle/>
          <a:p>
            <a:pPr algn="r"/>
            <a:r>
              <a:rPr lang="ru-RU" sz="1800" b="1" dirty="0">
                <a:solidFill>
                  <a:srgbClr val="C00000"/>
                </a:solidFill>
                <a:cs typeface="Aharoni" panose="02010803020104030203" pitchFamily="2" charset="-79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       </a:t>
            </a:r>
          </a:p>
          <a:p>
            <a:pPr algn="r"/>
            <a:endParaRPr lang="ru-RU" sz="1800" b="1" i="1" dirty="0" smtClean="0">
              <a:solidFill>
                <a:srgbClr val="C00000"/>
              </a:solidFill>
              <a:latin typeface="Georgia" pitchFamily="18" charset="0"/>
              <a:cs typeface="Aharoni" panose="02010803020104030203" pitchFamily="2" charset="-79"/>
            </a:endParaRPr>
          </a:p>
          <a:p>
            <a:pPr algn="r"/>
            <a:endParaRPr lang="ru-RU" sz="1800" b="1" i="1" dirty="0" smtClean="0">
              <a:solidFill>
                <a:srgbClr val="C00000"/>
              </a:solidFill>
              <a:latin typeface="Georgia" pitchFamily="18" charset="0"/>
              <a:cs typeface="Aharoni" panose="02010803020104030203" pitchFamily="2" charset="-79"/>
            </a:endParaRPr>
          </a:p>
          <a:p>
            <a:pPr algn="r"/>
            <a:r>
              <a:rPr lang="ru-RU" sz="1800" b="1" i="1" dirty="0" smtClean="0">
                <a:solidFill>
                  <a:srgbClr val="C00000"/>
                </a:solidFill>
                <a:latin typeface="Georgia" pitchFamily="18" charset="0"/>
                <a:cs typeface="Aharoni" panose="02010803020104030203" pitchFamily="2" charset="-79"/>
              </a:rPr>
              <a:t>Подготовила: воспитатель</a:t>
            </a:r>
          </a:p>
          <a:p>
            <a:pPr algn="r"/>
            <a:r>
              <a:rPr lang="ru-RU" sz="1800" b="1" i="1" dirty="0" smtClean="0">
                <a:solidFill>
                  <a:srgbClr val="C00000"/>
                </a:solidFill>
                <a:latin typeface="Georgia" pitchFamily="18" charset="0"/>
                <a:cs typeface="Aharoni" panose="02010803020104030203" pitchFamily="2" charset="-79"/>
              </a:rPr>
              <a:t>Логинова Светлана Сергеевна </a:t>
            </a:r>
            <a:endParaRPr lang="ru-RU" sz="1800" b="1" i="1" dirty="0">
              <a:solidFill>
                <a:srgbClr val="C00000"/>
              </a:solidFill>
              <a:latin typeface="Georgia" pitchFamily="18" charset="0"/>
              <a:cs typeface="Aharoni" panose="02010803020104030203" pitchFamily="2" charset="-79"/>
            </a:endParaRPr>
          </a:p>
          <a:p>
            <a:pPr algn="r"/>
            <a:r>
              <a:rPr lang="ru-RU" sz="1800" b="1" i="1" dirty="0" smtClean="0">
                <a:solidFill>
                  <a:srgbClr val="C00000"/>
                </a:solidFill>
                <a:latin typeface="Georgia" pitchFamily="18" charset="0"/>
                <a:cs typeface="Aharoni" panose="02010803020104030203" pitchFamily="2" charset="-79"/>
              </a:rPr>
              <a:t>      </a:t>
            </a:r>
            <a:r>
              <a:rPr lang="ru-RU" sz="1800" dirty="0" smtClean="0">
                <a:solidFill>
                  <a:srgbClr val="C00000"/>
                </a:solidFill>
                <a:cs typeface="Aharoni" panose="02010803020104030203" pitchFamily="2" charset="-79"/>
              </a:rPr>
              <a:t>     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       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4098" name="Picture 2" descr="http://wiki.iteach.ru/images/7/77/1389795210_11111111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808592"/>
            <a:ext cx="1944216" cy="166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59528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056784" cy="8640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Кейс – иллюстрации -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907704" y="2060848"/>
            <a:ext cx="5712179" cy="2016224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иллюстрация, которая используется для рассмотрения проблемной ситуации.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ней является разбор сути проблемы, анализ возможных решений и выбор лучшего из них.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15902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124744"/>
            <a:ext cx="7056784" cy="64807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«Кейс - наоборот»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772817"/>
            <a:ext cx="6912768" cy="151216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«Сын, ты меня сегодня очень расстроил! Ты поставил под угрозу свою жизнь и здоровье. Сейчас ты, как воспитанный ребенок, дойдешь до «зебры», посмотришь по сторонам, убедишься, что машины остановились и только потом, не торопясь, лучше за руку со взрослым, перейдешь дорогу».</a:t>
            </a:r>
          </a:p>
          <a:p>
            <a:pPr marL="342900" indent="-342900" algn="just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115615" y="3299254"/>
            <a:ext cx="6912011" cy="1497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«Ты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умная девочка, но сегодня проявила себя не с лучшей стороны! Ты могла бы попасть под колеса автомобиля! Твой мяч лопнул, но можно купить в магазине другой, а вот свою жизнь уже нигде не купишь!»</a:t>
            </a:r>
          </a:p>
          <a:p>
            <a:pPr marL="342900" indent="-342900" algn="just"/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7490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128792" cy="4392488"/>
          </a:xfrm>
        </p:spPr>
        <p:txBody>
          <a:bodyPr anchor="t"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В процессе освоения кейс-технологий дети учатся:</a:t>
            </a: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получать необходимую информацию в общении;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соотносить свои устремления с интересами других;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доказывать свою точку зрения, аргументировать ответ, формулировать вопрос,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участвовать в дискуссии;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отстаивать свою точку зрения;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принимать помощь.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21830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3384376"/>
          </a:xfrm>
        </p:spPr>
        <p:txBody>
          <a:bodyPr anchor="t">
            <a:no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предназначение  кейс-технологии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способность исследовать  различные проблемы и находить их решение, то есть, научиться работать с информацией.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The Times &amp;vcy;&amp;ycy;&amp;bcy;&amp;rcy;&amp;acy;&amp;lcy;&amp;acy; &amp;gcy;&amp;lcy;&amp;acy;&amp;vcy;&amp;ncy;&amp;ycy;&amp;iecy; &amp;kcy;&amp;ncy;&amp;icy;&amp;gcy;&amp;icy; &amp;pcy;&amp;ocy;&amp;scy;&amp;lcy;&amp;iecy;&amp;dcy;&amp;ncy;&amp;icy;&amp;khcy; 60 &amp;lcy;&amp;iecy;&amp;tcy; - &amp;Bcy;&amp;Dcy;&amp;Gcy; &amp;Dcy;&amp;iecy;&amp;lcy;&amp;ocy;&amp;vcy;&amp;acy;&amp;yacy; &amp;gcy;&amp;acy;&amp;zcy;&amp;iecy;&amp;tcy;&amp;acy;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84094" y="3429000"/>
            <a:ext cx="482828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21830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52866" y="1268760"/>
            <a:ext cx="635949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600" b="1" i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altLang="ru-RU" sz="3600" b="1" i="1" dirty="0">
              <a:solidFill>
                <a:srgbClr val="C00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ONVERT .AZW TO .MOB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573016"/>
            <a:ext cx="2670389" cy="183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70171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052736"/>
            <a:ext cx="633670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мастер класса:</a:t>
            </a:r>
            <a:endParaRPr lang="en-US" alt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педагогов использовать кейс-метод в образовательной деятельности с детьми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знания участников мастер-класса о методе кейсов и его применении;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профессионального общения, самореализации и роста творческого потенциала педагогов;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их профессиональное мастерство.</a:t>
            </a:r>
          </a:p>
          <a:p>
            <a:pPr algn="just"/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best-text.ru &amp;Mcy;&amp;ycy; &amp;pcy;&amp;icy;&amp;shcy;&amp;iecy;&amp;mcy; &amp;scy;&amp;tcy;&amp;acy;&amp;tcy;&amp;softcy;&amp;icy; &amp;icy; &amp;rcy;&amp;iecy;&amp;kcy;&amp;lcy;&amp;acy;&amp;mcy;&amp;ncy;&amp;ycy;&amp;iecy; &amp;tcy;&amp;iecy;&amp;kcy;&amp;scy;&amp;tcy;&amp;ycy; - &amp;Ncy;&amp;ocy;&amp;vcy;&amp;ocy;&amp;scy;&amp;tcy;&amp;icy; - 05 - 46 &amp;Scy;&amp;icy;&amp;tcy;&amp;ucy;&amp;acy;&amp;tscy;&amp;icy;&amp;ocy;&amp;ncy;&amp;ncy;&amp;ycy;&amp;jcy; &amp;acy;&amp;ncy;&amp;acy;&amp;lcy;&amp;icy;&amp;z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355237"/>
            <a:ext cx="347594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90595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052736"/>
            <a:ext cx="63367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Кейс-технология</a:t>
            </a:r>
            <a:r>
              <a:rPr lang="ru-RU" alt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интерактивная технология для краткосрочного обучения , на основе реальных или вымышленных ситуаций, направленная не столько на освоение знаний, сколько на формирование у слушателей новых качеств и умений.</a:t>
            </a:r>
          </a:p>
          <a:p>
            <a:pPr algn="just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best-text.ru &amp;Mcy;&amp;ycy; &amp;pcy;&amp;icy;&amp;shcy;&amp;iecy;&amp;mcy; &amp;scy;&amp;tcy;&amp;acy;&amp;tcy;&amp;softcy;&amp;icy; &amp;icy; &amp;rcy;&amp;iecy;&amp;kcy;&amp;lcy;&amp;acy;&amp;mcy;&amp;ncy;&amp;ycy;&amp;iecy; &amp;tcy;&amp;iecy;&amp;kcy;&amp;scy;&amp;tcy;&amp;ycy; - &amp;Ncy;&amp;ocy;&amp;vcy;&amp;ocy;&amp;scy;&amp;tcy;&amp;icy; - 05 - 46 &amp;Scy;&amp;icy;&amp;tcy;&amp;ucy;&amp;acy;&amp;tscy;&amp;icy;&amp;ocy;&amp;ncy;&amp;ncy;&amp;ycy;&amp;jcy; &amp;acy;&amp;ncy;&amp;acy;&amp;lcy;&amp;icy;&amp;zcy;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15" t="22823" r="7924"/>
          <a:stretch/>
        </p:blipFill>
        <p:spPr bwMode="auto">
          <a:xfrm>
            <a:off x="4283968" y="3573016"/>
            <a:ext cx="2376264" cy="194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02183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6840761" cy="3384376"/>
          </a:xfrm>
        </p:spPr>
        <p:txBody>
          <a:bodyPr>
            <a:normAutofit fontScale="90000"/>
          </a:bodyPr>
          <a:lstStyle/>
          <a:p>
            <a:pPr marL="609600" indent="-609600" algn="just"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кейсами в рамках учебного процесса была реализована в Гарвардской школе бизнеса в 1908 г.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данная технология стала внедряться лишь последние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casus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(лат.)– запутанный, необычный случай;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– портфель, чемоданчик.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bag1-bw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0844" y="3284984"/>
            <a:ext cx="2664297" cy="282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547466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7" y="817582"/>
            <a:ext cx="7016661" cy="1202485"/>
          </a:xfrm>
          <a:ln w="76200" cmpd="tri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нужен кейс?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7" y="1844824"/>
            <a:ext cx="7056785" cy="1801614"/>
          </a:xfrm>
          <a:ln w="76200" cmpd="tri"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algn="just">
              <a:buFontTx/>
              <a:buNone/>
            </a:pPr>
            <a:r>
              <a:rPr lang="ru-RU" altLang="ru-RU" dirty="0" smtClean="0"/>
              <a:t>	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 дает возможность приблизиться к практике, встать на позицию человека, реально принимающего решения, учиться на ошибках других. </a:t>
            </a:r>
          </a:p>
          <a:p>
            <a:pPr>
              <a:buFontTx/>
              <a:buNone/>
            </a:pPr>
            <a:r>
              <a:rPr lang="ru-RU" altLang="ru-RU" b="1" dirty="0" smtClean="0"/>
              <a:t>	</a:t>
            </a:r>
            <a:endParaRPr lang="ru-RU" altLang="ru-RU" dirty="0" smtClean="0"/>
          </a:p>
        </p:txBody>
      </p:sp>
      <p:pic>
        <p:nvPicPr>
          <p:cNvPr id="1026" name="Picture 2" descr="&amp;Pcy;&amp;rcy;&amp;ocy;&amp;gcy;&amp;rcy;&amp;acy;&amp;mcy;&amp;mcy;&amp;acy; &amp;tcy;&amp;rcy;&amp;ucy;&amp;dcy;&amp;ocy;&amp;vcy;&amp;ocy;&amp;gcy;&amp;ocy; &amp;vcy;&amp;ocy;&amp;scy;&amp;pcy;&amp;icy;&amp;tcy;&amp;acy;&amp;ncy;&amp;icy;&amp;yacy; &amp;dcy;&amp;ocy;&amp;shcy;&amp;kcy;&amp;ocy;&amp;lcy;&amp;softcy;&amp;ncy;&amp;icy;&amp;kcy;&amp;ocy;&amp;vcy; - &amp;Fcy;&amp;acy;&amp;jcy;&amp;lcy;&amp;ocy;&amp;vcy;&amp;ycy;&amp;jcy; &amp;acy;&amp;rcy;&amp;khcy;&amp;icy;&amp;v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263903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97381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5736" y="1196752"/>
            <a:ext cx="4680520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содержать кейс?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The Times &amp;vcy;&amp;ycy;&amp;bcy;&amp;rcy;&amp;acy;&amp;lcy;&amp;acy; &amp;gcy;&amp;lcy;&amp;acy;&amp;vcy;&amp;ncy;&amp;ycy;&amp;iecy; &amp;kcy;&amp;ncy;&amp;icy;&amp;gcy;&amp;icy; &amp;pcy;&amp;ocy;&amp;scy;&amp;lcy;&amp;iecy;&amp;dcy;&amp;ncy;&amp;icy;&amp;khcy; 60 &amp;lcy;&amp;iecy;&amp;tcy; - &amp;Bcy;&amp;Dcy;&amp;Gcy; &amp;Dcy;&amp;iecy;&amp;lcy;&amp;ocy;&amp;vcy;&amp;acy;&amp;yacy; &amp;gcy;&amp;acy;&amp;zcy;&amp;iecy;&amp;tcy;&amp;acy;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3717032"/>
            <a:ext cx="3251663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44979" y="2132856"/>
            <a:ext cx="6254044" cy="1468649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-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Текстовый материал;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Иллюстративный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материал.</a:t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7466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628800"/>
            <a:ext cx="6840760" cy="3528392"/>
          </a:xfrm>
        </p:spPr>
        <p:txBody>
          <a:bodyPr anchor="t">
            <a:normAutofit/>
          </a:bodyPr>
          <a:lstStyle/>
          <a:p>
            <a:pPr lvl="0"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9712" y="836712"/>
            <a:ext cx="5184576" cy="648072"/>
          </a:xfrm>
        </p:spPr>
        <p:txBody>
          <a:bodyPr anchor="ctr">
            <a:noAutofit/>
          </a:bodyPr>
          <a:lstStyle/>
          <a:p>
            <a:endParaRPr lang="ru-RU" sz="3200" b="1" dirty="0" smtClean="0"/>
          </a:p>
          <a:p>
            <a:r>
              <a:rPr lang="ru-RU" sz="3200" b="1" dirty="0" smtClean="0">
                <a:solidFill>
                  <a:srgbClr val="C00000"/>
                </a:solidFill>
              </a:rPr>
              <a:t>Типы </a:t>
            </a:r>
            <a:r>
              <a:rPr lang="ru-RU" sz="3200" b="1" dirty="0">
                <a:solidFill>
                  <a:srgbClr val="C00000"/>
                </a:solidFill>
              </a:rPr>
              <a:t>кейсов:</a:t>
            </a:r>
            <a:endParaRPr lang="ru-RU" sz="3200" dirty="0">
              <a:solidFill>
                <a:srgbClr val="C00000"/>
              </a:solidFill>
            </a:endParaRPr>
          </a:p>
          <a:p>
            <a:endParaRPr lang="ru-RU" sz="32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922657"/>
              </p:ext>
            </p:extLst>
          </p:nvPr>
        </p:nvGraphicFramePr>
        <p:xfrm>
          <a:off x="1187624" y="1844825"/>
          <a:ext cx="6768751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4022"/>
                <a:gridCol w="3384729"/>
              </a:tblGrid>
              <a:tr h="2736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Кейсы-инциденты: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dirty="0">
                          <a:effectLst/>
                        </a:rPr>
                        <a:t>Фото-кейсы и кейсы-иллюстрации.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dirty="0">
                          <a:effectLst/>
                        </a:rPr>
                        <a:t>Кейсы-драматизации.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dirty="0">
                          <a:effectLst/>
                        </a:rPr>
                        <a:t>Кейсы на основе мультфильмов или литературных произведений.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Кейсы-вариации и догадки: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dirty="0">
                          <a:effectLst/>
                        </a:rPr>
                        <a:t>Серия опорных картинок.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dirty="0">
                          <a:effectLst/>
                        </a:rPr>
                        <a:t>Предметные картинки, демонстрирующие источник опасности.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dirty="0">
                          <a:effectLst/>
                        </a:rPr>
                        <a:t>Кейсы наоборот.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dirty="0">
                          <a:effectLst/>
                        </a:rPr>
                        <a:t>Кейсы-варианты развития событий.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47466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1268760"/>
            <a:ext cx="561662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Виды кейс-технологии </a:t>
            </a:r>
            <a:b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в дошкольном образовании</a:t>
            </a:r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:</a:t>
            </a: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фото-кейс;</a:t>
            </a:r>
            <a:r>
              <a:rPr lang="ru-RU" sz="28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кейс-иллюстрации;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проигрывание </a:t>
            </a:r>
            <a:r>
              <a:rPr lang="ru-RU" sz="2800" dirty="0">
                <a:solidFill>
                  <a:srgbClr val="002060"/>
                </a:solidFill>
                <a:cs typeface="Times New Roman" pitchFamily="18" charset="0"/>
              </a:rPr>
              <a:t>ролей </a:t>
            </a:r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(</a:t>
            </a:r>
            <a:r>
              <a:rPr lang="ru-RU" sz="2800" dirty="0">
                <a:solidFill>
                  <a:srgbClr val="002060"/>
                </a:solidFill>
                <a:cs typeface="Times New Roman" pitchFamily="18" charset="0"/>
              </a:rPr>
              <a:t>ролевое проектирование).</a:t>
            </a:r>
          </a:p>
        </p:txBody>
      </p:sp>
    </p:spTree>
    <p:extLst>
      <p:ext uri="{BB962C8B-B14F-4D97-AF65-F5344CB8AC3E}">
        <p14:creationId xmlns:p14="http://schemas.microsoft.com/office/powerpoint/2010/main" val="361768523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056784" cy="8640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Фото-кейс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679323"/>
            <a:ext cx="6768752" cy="2448272"/>
          </a:xfrm>
        </p:spPr>
        <p:txBody>
          <a:bodyPr>
            <a:normAutofit/>
          </a:bodyPr>
          <a:lstStyle/>
          <a:p>
            <a:pPr marL="342900" indent="-342900" algn="l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этапе  знакомим  детей с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фотографией.</a:t>
            </a:r>
          </a:p>
          <a:p>
            <a:pPr marL="342900" indent="-342900" algn="just"/>
            <a:r>
              <a:rPr lang="ru-RU" alt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 дорогу в неположенном </a:t>
            </a:r>
            <a:r>
              <a:rPr lang="ru-RU" alt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месте, он </a:t>
            </a: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нарушает правила дорожного движения. Какие последствия могут быть?</a:t>
            </a:r>
          </a:p>
          <a:p>
            <a:pPr marL="342900" indent="-342900"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Комп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356992"/>
            <a:ext cx="3744416" cy="239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78559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851</TotalTime>
  <Words>324</Words>
  <Application>Microsoft Office PowerPoint</Application>
  <PresentationFormat>Экран (4:3)</PresentationFormat>
  <Paragraphs>51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«Использование кейс-технологии в дошкольном образовании»</vt:lpstr>
      <vt:lpstr>Презентация PowerPoint</vt:lpstr>
      <vt:lpstr>Презентация PowerPoint</vt:lpstr>
      <vt:lpstr>         Впервые работа с кейсами в рамках учебного процесса была реализована в Гарвардской школе бизнеса в 1908 г.  В России данная технология стала внедряться лишь последние 3-4 года.  casus (лат.)– запутанный, необычный случай;  case (анг.) – портфель, чемоданчик.   </vt:lpstr>
      <vt:lpstr>Для чего нужен кейс?</vt:lpstr>
      <vt:lpstr>       -Текстовый материал; - Иллюстративный материал. </vt:lpstr>
      <vt:lpstr> </vt:lpstr>
      <vt:lpstr>Презентация PowerPoint</vt:lpstr>
      <vt:lpstr>Фото-кейс</vt:lpstr>
      <vt:lpstr>Кейс – иллюстрации - </vt:lpstr>
      <vt:lpstr>«Кейс - наоборот» </vt:lpstr>
      <vt:lpstr>В процессе освоения кейс-технологий дети учатся: - получать необходимую информацию в общении; - умение соотносить свои устремления с интересами других; - доказывать свою точку зрения, аргументировать ответ, формулировать вопрос,  - участвовать в дискуссии; - отстаивать свою точку зрения;  - умение принимать помощь. </vt:lpstr>
      <vt:lpstr>Главное предназначение  кейс-технологии развивать способность исследовать  различные проблемы и находить их решение, то есть, научиться работать с информацией.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Кейс – технология</dc:title>
  <dc:creator>user</dc:creator>
  <cp:lastModifiedBy>123</cp:lastModifiedBy>
  <cp:revision>61</cp:revision>
  <dcterms:created xsi:type="dcterms:W3CDTF">2015-01-09T08:17:04Z</dcterms:created>
  <dcterms:modified xsi:type="dcterms:W3CDTF">2022-02-25T05:11:21Z</dcterms:modified>
</cp:coreProperties>
</file>